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66" r:id="rId3"/>
    <p:sldId id="268" r:id="rId4"/>
    <p:sldId id="267" r:id="rId5"/>
    <p:sldId id="269" r:id="rId6"/>
    <p:sldId id="270" r:id="rId7"/>
    <p:sldId id="271" r:id="rId8"/>
    <p:sldId id="257" r:id="rId9"/>
    <p:sldId id="259" r:id="rId10"/>
    <p:sldId id="262" r:id="rId11"/>
    <p:sldId id="263" r:id="rId12"/>
    <p:sldId id="264" r:id="rId13"/>
    <p:sldId id="265" r:id="rId14"/>
    <p:sldId id="272" r:id="rId15"/>
    <p:sldId id="26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32" autoAdjust="0"/>
    <p:restoredTop sz="93051"/>
  </p:normalViewPr>
  <p:slideViewPr>
    <p:cSldViewPr snapToGrid="0">
      <p:cViewPr>
        <p:scale>
          <a:sx n="70" d="100"/>
          <a:sy n="70" d="100"/>
        </p:scale>
        <p:origin x="584" y="5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BAA584-1C33-D940-AC50-CD4D6D1F4916}" type="datetimeFigureOut">
              <a:rPr lang="en-US" smtClean="0"/>
              <a:t>2/10/17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666699-5AF9-D94A-9B58-6724AC21CF64}" type="slidenum">
              <a:rPr lang="en-US" smtClean="0"/>
              <a:t>‹#›</a:t>
            </a:fld>
            <a:endParaRPr lang="en-US"/>
          </a:p>
        </p:txBody>
      </p:sp>
    </p:spTree>
    <p:extLst>
      <p:ext uri="{BB962C8B-B14F-4D97-AF65-F5344CB8AC3E}">
        <p14:creationId xmlns:p14="http://schemas.microsoft.com/office/powerpoint/2010/main" val="127520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Singapore</a:t>
            </a:r>
            <a:r>
              <a:rPr lang="en-US" baseline="0" dirty="0" smtClean="0"/>
              <a:t> is a secular state, to guarantee secular pluralism. Secular not one that is free from religion, instead, one that ensures religious space are protected and that no single faith becomes overly dominant in term of political and ideological power.</a:t>
            </a:r>
          </a:p>
          <a:p>
            <a:endParaRPr lang="en-US" baseline="0" dirty="0" smtClean="0"/>
          </a:p>
          <a:p>
            <a:r>
              <a:rPr lang="en-US" baseline="0" dirty="0" smtClean="0"/>
              <a:t>Maintenance of Religious harmony act</a:t>
            </a:r>
          </a:p>
          <a:p>
            <a:endParaRPr lang="en-US" baseline="0" dirty="0" smtClean="0"/>
          </a:p>
          <a:p>
            <a:r>
              <a:rPr lang="en-US" baseline="0" dirty="0" smtClean="0"/>
              <a:t>tremendous care, effort and pre-emptive prudence invested in nurturing multi-religiosity as an integral part of </a:t>
            </a:r>
            <a:r>
              <a:rPr lang="en-US" baseline="0" dirty="0" err="1" smtClean="0"/>
              <a:t>singapore’s</a:t>
            </a:r>
            <a:r>
              <a:rPr lang="en-US" baseline="0" dirty="0" smtClean="0"/>
              <a:t> multi-racialism framework.</a:t>
            </a:r>
          </a:p>
        </p:txBody>
      </p:sp>
      <p:sp>
        <p:nvSpPr>
          <p:cNvPr id="4" name="Slide Number Placeholder 3"/>
          <p:cNvSpPr>
            <a:spLocks noGrp="1"/>
          </p:cNvSpPr>
          <p:nvPr>
            <p:ph type="sldNum" sz="quarter" idx="10"/>
          </p:nvPr>
        </p:nvSpPr>
        <p:spPr/>
        <p:txBody>
          <a:bodyPr/>
          <a:lstStyle/>
          <a:p>
            <a:fld id="{4A666699-5AF9-D94A-9B58-6724AC21CF64}" type="slidenum">
              <a:rPr lang="en-US" smtClean="0"/>
              <a:t>5</a:t>
            </a:fld>
            <a:endParaRPr lang="en-US"/>
          </a:p>
        </p:txBody>
      </p:sp>
    </p:spTree>
    <p:extLst>
      <p:ext uri="{BB962C8B-B14F-4D97-AF65-F5344CB8AC3E}">
        <p14:creationId xmlns:p14="http://schemas.microsoft.com/office/powerpoint/2010/main" val="415569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2742721-0C55-49AF-BDC8-6F05C71279A7}" type="datetimeFigureOut">
              <a:rPr lang="en-GB" smtClean="0"/>
              <a:t>10/02/2017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8DAD71-4477-43C0-905B-7BD1626BFB67}" type="slidenum">
              <a:rPr lang="en-GB" smtClean="0"/>
              <a:t>‹#›</a:t>
            </a:fld>
            <a:endParaRPr lang="en-GB"/>
          </a:p>
        </p:txBody>
      </p:sp>
    </p:spTree>
    <p:extLst>
      <p:ext uri="{BB962C8B-B14F-4D97-AF65-F5344CB8AC3E}">
        <p14:creationId xmlns:p14="http://schemas.microsoft.com/office/powerpoint/2010/main" val="2595032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2742721-0C55-49AF-BDC8-6F05C71279A7}" type="datetimeFigureOut">
              <a:rPr lang="en-GB" smtClean="0"/>
              <a:t>10/02/2017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8DAD71-4477-43C0-905B-7BD1626BFB67}" type="slidenum">
              <a:rPr lang="en-GB" smtClean="0"/>
              <a:t>‹#›</a:t>
            </a:fld>
            <a:endParaRPr lang="en-GB"/>
          </a:p>
        </p:txBody>
      </p:sp>
    </p:spTree>
    <p:extLst>
      <p:ext uri="{BB962C8B-B14F-4D97-AF65-F5344CB8AC3E}">
        <p14:creationId xmlns:p14="http://schemas.microsoft.com/office/powerpoint/2010/main" val="1525270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742721-0C55-49AF-BDC8-6F05C71279A7}" type="datetimeFigureOut">
              <a:rPr lang="en-GB" smtClean="0"/>
              <a:t>10/02/2017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8DAD71-4477-43C0-905B-7BD1626BFB67}" type="slidenum">
              <a:rPr lang="en-GB" smtClean="0"/>
              <a:t>‹#›</a:t>
            </a:fld>
            <a:endParaRPr lang="en-GB"/>
          </a:p>
        </p:txBody>
      </p:sp>
    </p:spTree>
    <p:extLst>
      <p:ext uri="{BB962C8B-B14F-4D97-AF65-F5344CB8AC3E}">
        <p14:creationId xmlns:p14="http://schemas.microsoft.com/office/powerpoint/2010/main" val="1981607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2742721-0C55-49AF-BDC8-6F05C71279A7}" type="datetimeFigureOut">
              <a:rPr lang="en-GB" smtClean="0"/>
              <a:t>10/02/2017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8DAD71-4477-43C0-905B-7BD1626BFB67}" type="slidenum">
              <a:rPr lang="en-GB" smtClean="0"/>
              <a:t>‹#›</a:t>
            </a:fld>
            <a:endParaRPr lang="en-GB"/>
          </a:p>
        </p:txBody>
      </p:sp>
    </p:spTree>
    <p:extLst>
      <p:ext uri="{BB962C8B-B14F-4D97-AF65-F5344CB8AC3E}">
        <p14:creationId xmlns:p14="http://schemas.microsoft.com/office/powerpoint/2010/main" val="3106237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2742721-0C55-49AF-BDC8-6F05C71279A7}" type="datetimeFigureOut">
              <a:rPr lang="en-GB" smtClean="0"/>
              <a:t>10/02/2017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D8DAD71-4477-43C0-905B-7BD1626BFB67}" type="slidenum">
              <a:rPr lang="en-GB" smtClean="0"/>
              <a:t>‹#›</a:t>
            </a:fld>
            <a:endParaRPr lang="en-GB"/>
          </a:p>
        </p:txBody>
      </p:sp>
    </p:spTree>
    <p:extLst>
      <p:ext uri="{BB962C8B-B14F-4D97-AF65-F5344CB8AC3E}">
        <p14:creationId xmlns:p14="http://schemas.microsoft.com/office/powerpoint/2010/main" val="3485132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2742721-0C55-49AF-BDC8-6F05C71279A7}" type="datetimeFigureOut">
              <a:rPr lang="en-GB" smtClean="0"/>
              <a:t>10/02/2017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D8DAD71-4477-43C0-905B-7BD1626BFB67}" type="slidenum">
              <a:rPr lang="en-GB" smtClean="0"/>
              <a:t>‹#›</a:t>
            </a:fld>
            <a:endParaRPr lang="en-GB"/>
          </a:p>
        </p:txBody>
      </p:sp>
    </p:spTree>
    <p:extLst>
      <p:ext uri="{BB962C8B-B14F-4D97-AF65-F5344CB8AC3E}">
        <p14:creationId xmlns:p14="http://schemas.microsoft.com/office/powerpoint/2010/main" val="2765108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742721-0C55-49AF-BDC8-6F05C71279A7}" type="datetimeFigureOut">
              <a:rPr lang="en-GB" smtClean="0"/>
              <a:t>10/02/2017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D8DAD71-4477-43C0-905B-7BD1626BFB67}" type="slidenum">
              <a:rPr lang="en-GB" smtClean="0"/>
              <a:t>‹#›</a:t>
            </a:fld>
            <a:endParaRPr lang="en-GB"/>
          </a:p>
        </p:txBody>
      </p:sp>
    </p:spTree>
    <p:extLst>
      <p:ext uri="{BB962C8B-B14F-4D97-AF65-F5344CB8AC3E}">
        <p14:creationId xmlns:p14="http://schemas.microsoft.com/office/powerpoint/2010/main" val="450018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742721-0C55-49AF-BDC8-6F05C71279A7}" type="datetimeFigureOut">
              <a:rPr lang="en-GB" smtClean="0"/>
              <a:t>10/02/2017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8DAD71-4477-43C0-905B-7BD1626BFB67}" type="slidenum">
              <a:rPr lang="en-GB" smtClean="0"/>
              <a:t>‹#›</a:t>
            </a:fld>
            <a:endParaRPr lang="en-GB"/>
          </a:p>
        </p:txBody>
      </p:sp>
    </p:spTree>
    <p:extLst>
      <p:ext uri="{BB962C8B-B14F-4D97-AF65-F5344CB8AC3E}">
        <p14:creationId xmlns:p14="http://schemas.microsoft.com/office/powerpoint/2010/main" val="95738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742721-0C55-49AF-BDC8-6F05C71279A7}" type="datetimeFigureOut">
              <a:rPr lang="en-GB" smtClean="0"/>
              <a:t>10/02/2017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8DAD71-4477-43C0-905B-7BD1626BFB67}" type="slidenum">
              <a:rPr lang="en-GB" smtClean="0"/>
              <a:t>‹#›</a:t>
            </a:fld>
            <a:endParaRPr lang="en-GB"/>
          </a:p>
        </p:txBody>
      </p:sp>
    </p:spTree>
    <p:extLst>
      <p:ext uri="{BB962C8B-B14F-4D97-AF65-F5344CB8AC3E}">
        <p14:creationId xmlns:p14="http://schemas.microsoft.com/office/powerpoint/2010/main" val="2948208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2742721-0C55-49AF-BDC8-6F05C71279A7}" type="datetimeFigureOut">
              <a:rPr lang="en-GB" smtClean="0"/>
              <a:t>10/02/2017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8DAD71-4477-43C0-905B-7BD1626BFB67}" type="slidenum">
              <a:rPr lang="en-GB" smtClean="0"/>
              <a:t>‹#›</a:t>
            </a:fld>
            <a:endParaRPr lang="en-GB"/>
          </a:p>
        </p:txBody>
      </p:sp>
    </p:spTree>
    <p:extLst>
      <p:ext uri="{BB962C8B-B14F-4D97-AF65-F5344CB8AC3E}">
        <p14:creationId xmlns:p14="http://schemas.microsoft.com/office/powerpoint/2010/main" val="1092415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2742721-0C55-49AF-BDC8-6F05C71279A7}" type="datetimeFigureOut">
              <a:rPr lang="en-GB" smtClean="0"/>
              <a:t>10/02/2017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8DAD71-4477-43C0-905B-7BD1626BFB67}" type="slidenum">
              <a:rPr lang="en-GB" smtClean="0"/>
              <a:t>‹#›</a:t>
            </a:fld>
            <a:endParaRPr lang="en-GB"/>
          </a:p>
        </p:txBody>
      </p:sp>
    </p:spTree>
    <p:extLst>
      <p:ext uri="{BB962C8B-B14F-4D97-AF65-F5344CB8AC3E}">
        <p14:creationId xmlns:p14="http://schemas.microsoft.com/office/powerpoint/2010/main" val="184767502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742721-0C55-49AF-BDC8-6F05C71279A7}" type="datetimeFigureOut">
              <a:rPr lang="en-GB" smtClean="0"/>
              <a:t>10/02/2017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8DAD71-4477-43C0-905B-7BD1626BFB67}" type="slidenum">
              <a:rPr lang="en-GB" smtClean="0"/>
              <a:t>‹#›</a:t>
            </a:fld>
            <a:endParaRPr lang="en-GB"/>
          </a:p>
        </p:txBody>
      </p:sp>
    </p:spTree>
    <p:extLst>
      <p:ext uri="{BB962C8B-B14F-4D97-AF65-F5344CB8AC3E}">
        <p14:creationId xmlns:p14="http://schemas.microsoft.com/office/powerpoint/2010/main" val="17268427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f"/></Relationships>
</file>

<file path=ppt/slides/_rels/slide2.xml.rels><?xml version="1.0" encoding="UTF-8" standalone="yes"?>
<Relationships xmlns="http://schemas.openxmlformats.org/package/2006/relationships"><Relationship Id="rId3" Type="http://schemas.openxmlformats.org/officeDocument/2006/relationships/image" Target="../media/image3.tiff"/><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7" Type="http://schemas.openxmlformats.org/officeDocument/2006/relationships/image" Target="../media/image7.jpeg"/><Relationship Id="rId8"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0.tiff"/><Relationship Id="rId4" Type="http://schemas.openxmlformats.org/officeDocument/2006/relationships/image" Target="../media/image11.tiff"/><Relationship Id="rId5" Type="http://schemas.openxmlformats.org/officeDocument/2006/relationships/image" Target="../media/image12.tiff"/><Relationship Id="rId6" Type="http://schemas.openxmlformats.org/officeDocument/2006/relationships/image" Target="../media/image13.tiff"/><Relationship Id="rId7" Type="http://schemas.openxmlformats.org/officeDocument/2006/relationships/image" Target="../media/image14.tiff"/><Relationship Id="rId8" Type="http://schemas.openxmlformats.org/officeDocument/2006/relationships/image" Target="../media/image15.tiff"/><Relationship Id="rId1" Type="http://schemas.openxmlformats.org/officeDocument/2006/relationships/slideLayout" Target="../slideLayouts/slideLayout2.xml"/><Relationship Id="rId2" Type="http://schemas.openxmlformats.org/officeDocument/2006/relationships/image" Target="../media/image9.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tif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 Id="rId3"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 Id="rId3"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 Id="rId3"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alphaModFix amt="35000"/>
          </a:blip>
          <a:srcRect t="1" b="36606"/>
          <a:stretch/>
        </p:blipFill>
        <p:spPr>
          <a:xfrm>
            <a:off x="1" y="0"/>
            <a:ext cx="12191999" cy="4469757"/>
          </a:xfrm>
          <a:prstGeom prst="rect">
            <a:avLst/>
          </a:prstGeom>
        </p:spPr>
      </p:pic>
      <p:sp>
        <p:nvSpPr>
          <p:cNvPr id="2" name="Title 1"/>
          <p:cNvSpPr>
            <a:spLocks noGrp="1"/>
          </p:cNvSpPr>
          <p:nvPr>
            <p:ph type="ctrTitle"/>
          </p:nvPr>
        </p:nvSpPr>
        <p:spPr>
          <a:xfrm>
            <a:off x="1239367" y="2071937"/>
            <a:ext cx="10066062" cy="2387600"/>
          </a:xfrm>
        </p:spPr>
        <p:txBody>
          <a:bodyPr>
            <a:normAutofit/>
          </a:bodyPr>
          <a:lstStyle/>
          <a:p>
            <a:r>
              <a:rPr lang="en-US" sz="3600" b="1" dirty="0" smtClean="0">
                <a:latin typeface="Gungsuh" charset="-127"/>
                <a:ea typeface="Gungsuh" charset="-127"/>
                <a:cs typeface="Gungsuh" charset="-127"/>
              </a:rPr>
              <a:t>Christianity and/or Science: </a:t>
            </a:r>
            <a:br>
              <a:rPr lang="en-US" sz="3600" b="1" dirty="0" smtClean="0">
                <a:latin typeface="Gungsuh" charset="-127"/>
                <a:ea typeface="Gungsuh" charset="-127"/>
                <a:cs typeface="Gungsuh" charset="-127"/>
              </a:rPr>
            </a:br>
            <a:r>
              <a:rPr lang="en-US" sz="3600" b="1" dirty="0" smtClean="0">
                <a:latin typeface="Gungsuh" charset="-127"/>
                <a:ea typeface="Gungsuh" charset="-127"/>
                <a:cs typeface="Gungsuh" charset="-127"/>
              </a:rPr>
              <a:t>A Singaporean perspective</a:t>
            </a:r>
            <a:endParaRPr lang="en-GB" sz="3600" b="1" dirty="0">
              <a:latin typeface="Gungsuh" charset="-127"/>
              <a:ea typeface="Gungsuh" charset="-127"/>
              <a:cs typeface="Gungsuh" charset="-127"/>
            </a:endParaRPr>
          </a:p>
        </p:txBody>
      </p:sp>
      <p:sp>
        <p:nvSpPr>
          <p:cNvPr id="3" name="Subtitle 2"/>
          <p:cNvSpPr>
            <a:spLocks noGrp="1"/>
          </p:cNvSpPr>
          <p:nvPr>
            <p:ph type="subTitle" idx="1"/>
          </p:nvPr>
        </p:nvSpPr>
        <p:spPr>
          <a:xfrm>
            <a:off x="1700398" y="4741925"/>
            <a:ext cx="9144000" cy="1655762"/>
          </a:xfrm>
        </p:spPr>
        <p:txBody>
          <a:bodyPr>
            <a:normAutofit/>
          </a:bodyPr>
          <a:lstStyle/>
          <a:p>
            <a:r>
              <a:rPr lang="en-US" sz="2000" dirty="0" smtClean="0"/>
              <a:t>Kuin </a:t>
            </a:r>
            <a:r>
              <a:rPr lang="en-US" sz="2000" dirty="0" err="1" smtClean="0"/>
              <a:t>Tian</a:t>
            </a:r>
            <a:r>
              <a:rPr lang="en-US" sz="2000" dirty="0" smtClean="0"/>
              <a:t> Pang (Zach)</a:t>
            </a:r>
          </a:p>
          <a:p>
            <a:r>
              <a:rPr lang="en-US" sz="2000" dirty="0" smtClean="0"/>
              <a:t>PhD </a:t>
            </a:r>
            <a:r>
              <a:rPr lang="en-US" sz="2000" dirty="0" smtClean="0"/>
              <a:t>candidate in </a:t>
            </a:r>
            <a:r>
              <a:rPr lang="en-US" sz="2000" dirty="0" smtClean="0"/>
              <a:t>Bioengineering</a:t>
            </a:r>
          </a:p>
          <a:p>
            <a:r>
              <a:rPr lang="en-US" sz="2000" dirty="0" smtClean="0"/>
              <a:t>Imperial College London</a:t>
            </a:r>
            <a:endParaRPr lang="en-GB" sz="2000" dirty="0"/>
          </a:p>
        </p:txBody>
      </p:sp>
    </p:spTree>
    <p:extLst>
      <p:ext uri="{BB962C8B-B14F-4D97-AF65-F5344CB8AC3E}">
        <p14:creationId xmlns:p14="http://schemas.microsoft.com/office/powerpoint/2010/main" val="25136457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141" y="0"/>
            <a:ext cx="10515600" cy="1171704"/>
          </a:xfrm>
        </p:spPr>
        <p:txBody>
          <a:bodyPr>
            <a:normAutofit/>
          </a:bodyPr>
          <a:lstStyle/>
          <a:p>
            <a:r>
              <a:rPr lang="en-US" sz="2800" b="1" dirty="0" smtClean="0"/>
              <a:t>Introduction - Singapore</a:t>
            </a:r>
            <a:endParaRPr lang="en-GB" sz="2800" b="1" dirty="0"/>
          </a:p>
        </p:txBody>
      </p:sp>
      <p:grpSp>
        <p:nvGrpSpPr>
          <p:cNvPr id="12" name="Group 11"/>
          <p:cNvGrpSpPr/>
          <p:nvPr/>
        </p:nvGrpSpPr>
        <p:grpSpPr>
          <a:xfrm>
            <a:off x="393291" y="816077"/>
            <a:ext cx="3765754" cy="3126657"/>
            <a:chOff x="422788" y="1420359"/>
            <a:chExt cx="4955458" cy="4463564"/>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255" r="26143"/>
            <a:stretch/>
          </p:blipFill>
          <p:spPr bwMode="auto">
            <a:xfrm>
              <a:off x="422788" y="1420359"/>
              <a:ext cx="4955458" cy="4463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flipH="1">
              <a:off x="3293805" y="5024285"/>
              <a:ext cx="216310" cy="27530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8" name="Picture 7"/>
          <p:cNvPicPr>
            <a:picLocks noChangeAspect="1"/>
          </p:cNvPicPr>
          <p:nvPr/>
        </p:nvPicPr>
        <p:blipFill>
          <a:blip r:embed="rId3"/>
          <a:stretch>
            <a:fillRect/>
          </a:stretch>
        </p:blipFill>
        <p:spPr>
          <a:xfrm>
            <a:off x="206476" y="4058265"/>
            <a:ext cx="3952569" cy="2635046"/>
          </a:xfrm>
          <a:prstGeom prst="rect">
            <a:avLst/>
          </a:prstGeom>
        </p:spPr>
      </p:pic>
      <p:sp>
        <p:nvSpPr>
          <p:cNvPr id="11" name="TextBox 10"/>
          <p:cNvSpPr txBox="1"/>
          <p:nvPr/>
        </p:nvSpPr>
        <p:spPr>
          <a:xfrm>
            <a:off x="8523947" y="962224"/>
            <a:ext cx="2080762" cy="2308324"/>
          </a:xfrm>
          <a:prstGeom prst="rect">
            <a:avLst/>
          </a:prstGeom>
          <a:noFill/>
        </p:spPr>
        <p:txBody>
          <a:bodyPr wrap="none" rtlCol="0">
            <a:spAutoFit/>
          </a:bodyPr>
          <a:lstStyle/>
          <a:p>
            <a:r>
              <a:rPr lang="en-US" dirty="0" smtClean="0"/>
              <a:t>Population:</a:t>
            </a:r>
          </a:p>
          <a:p>
            <a:r>
              <a:rPr lang="en-US" dirty="0" smtClean="0"/>
              <a:t>5.6 million residents</a:t>
            </a:r>
          </a:p>
          <a:p>
            <a:endParaRPr lang="en-US" dirty="0" smtClean="0"/>
          </a:p>
          <a:p>
            <a:r>
              <a:rPr lang="en-US" dirty="0" smtClean="0"/>
              <a:t>Ethnicity:</a:t>
            </a:r>
          </a:p>
          <a:p>
            <a:r>
              <a:rPr lang="en-US" dirty="0" smtClean="0"/>
              <a:t>74.1% Chinese</a:t>
            </a:r>
          </a:p>
          <a:p>
            <a:r>
              <a:rPr lang="en-US" dirty="0" smtClean="0"/>
              <a:t>13.4% Malay</a:t>
            </a:r>
          </a:p>
          <a:p>
            <a:r>
              <a:rPr lang="en-US" dirty="0" smtClean="0"/>
              <a:t>9.2% Indian</a:t>
            </a:r>
          </a:p>
          <a:p>
            <a:r>
              <a:rPr lang="en-US" dirty="0" smtClean="0"/>
              <a:t>3.3% Others</a:t>
            </a:r>
            <a:endParaRPr lang="en-US" dirty="0"/>
          </a:p>
        </p:txBody>
      </p:sp>
      <p:pic>
        <p:nvPicPr>
          <p:cNvPr id="13" name="Picture 4" descr="http://www.straitstimes.com/sites/straitstimes.com/files/imagecache/through_the_lens_580_387/08-Jimmy%20Chan-0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6814" y="955393"/>
            <a:ext cx="3469740" cy="231515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cdn.mothership.sg/wp-content/uploads/2013/10/hot-weather-singapor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0749" y="4028768"/>
            <a:ext cx="3314273" cy="245414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http://julian.li/food/Selera%20Rasa%20Adam%20Road%20Nasi%20Lemak.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936979" y="4874962"/>
            <a:ext cx="1739594" cy="116117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http://www.misstamchiak.com/rwimage.php?w=984&amp;src=http://www.misstamchiak.com/wp-content/uploads/2013/09/IMG_7475-984x656.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12278" y="4066167"/>
            <a:ext cx="1714442" cy="114296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descr="http://asiaexpatguides.com/wp-content/uploads/2014/05/Singapore-Chilli-crab.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96726" y="5568459"/>
            <a:ext cx="1712997" cy="1223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829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26141" y="0"/>
            <a:ext cx="10515600" cy="11717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t>Introduction – Science in Singapore</a:t>
            </a:r>
            <a:endParaRPr lang="en-GB" sz="2800" b="1" dirty="0"/>
          </a:p>
        </p:txBody>
      </p:sp>
      <p:sp>
        <p:nvSpPr>
          <p:cNvPr id="5" name="Rectangle 4"/>
          <p:cNvSpPr/>
          <p:nvPr/>
        </p:nvSpPr>
        <p:spPr>
          <a:xfrm>
            <a:off x="1376517" y="984408"/>
            <a:ext cx="10038735" cy="1754326"/>
          </a:xfrm>
          <a:prstGeom prst="rect">
            <a:avLst/>
          </a:prstGeom>
        </p:spPr>
        <p:txBody>
          <a:bodyPr vert="horz" lIns="91440" tIns="45720" rIns="91440" bIns="45720" rtlCol="0">
            <a:normAutofit/>
          </a:bodyPr>
          <a:lstStyle/>
          <a:p>
            <a:pPr algn="ctr">
              <a:lnSpc>
                <a:spcPct val="90000"/>
              </a:lnSpc>
              <a:spcBef>
                <a:spcPts val="1000"/>
              </a:spcBef>
              <a:buFont typeface="Arial" panose="020B0604020202020204" pitchFamily="34" charset="0"/>
              <a:buNone/>
            </a:pPr>
            <a:r>
              <a:rPr lang="en-US" sz="2400" dirty="0" smtClean="0"/>
              <a:t>“our </a:t>
            </a:r>
            <a:r>
              <a:rPr lang="en-US" sz="2400" dirty="0"/>
              <a:t>population ... is the one thing we have which makes up for our lack of size and numbers, and it is of the utmost importance that, in the </a:t>
            </a:r>
            <a:r>
              <a:rPr lang="en-US" sz="2400" dirty="0" smtClean="0"/>
              <a:t>field </a:t>
            </a:r>
            <a:r>
              <a:rPr lang="en-US" sz="2400" dirty="0"/>
              <a:t>of science and technology, we should lead the </a:t>
            </a:r>
            <a:r>
              <a:rPr lang="en-US" sz="2400" dirty="0" smtClean="0"/>
              <a:t>field </a:t>
            </a:r>
            <a:r>
              <a:rPr lang="en-US" sz="2400" dirty="0"/>
              <a:t>in this part of the world. </a:t>
            </a:r>
            <a:r>
              <a:rPr lang="en-US" sz="2400" dirty="0" smtClean="0"/>
              <a:t>“</a:t>
            </a:r>
          </a:p>
          <a:p>
            <a:pPr algn="ctr">
              <a:lnSpc>
                <a:spcPct val="90000"/>
              </a:lnSpc>
              <a:spcBef>
                <a:spcPts val="1000"/>
              </a:spcBef>
              <a:buFont typeface="Arial" panose="020B0604020202020204" pitchFamily="34" charset="0"/>
              <a:buNone/>
            </a:pPr>
            <a:r>
              <a:rPr lang="en-US" sz="2400" dirty="0" smtClean="0"/>
              <a:t>Late Founding </a:t>
            </a:r>
            <a:r>
              <a:rPr lang="en-US" sz="2400" dirty="0"/>
              <a:t>P</a:t>
            </a:r>
            <a:r>
              <a:rPr lang="en-US" sz="2400" dirty="0" smtClean="0"/>
              <a:t>rime </a:t>
            </a:r>
            <a:r>
              <a:rPr lang="en-US" sz="2400" dirty="0"/>
              <a:t>M</a:t>
            </a:r>
            <a:r>
              <a:rPr lang="en-US" sz="2400" dirty="0" smtClean="0"/>
              <a:t>inister Lee </a:t>
            </a:r>
            <a:r>
              <a:rPr lang="en-US" sz="2400" dirty="0" err="1" smtClean="0"/>
              <a:t>Kuan</a:t>
            </a:r>
            <a:r>
              <a:rPr lang="en-US" sz="2400" dirty="0"/>
              <a:t> </a:t>
            </a:r>
            <a:r>
              <a:rPr lang="en-US" sz="2400" dirty="0" smtClean="0"/>
              <a:t>Yew</a:t>
            </a:r>
            <a:endParaRPr lang="en-US" sz="2400" dirty="0"/>
          </a:p>
        </p:txBody>
      </p:sp>
      <p:pic>
        <p:nvPicPr>
          <p:cNvPr id="6" name="Picture 5"/>
          <p:cNvPicPr>
            <a:picLocks noChangeAspect="1"/>
          </p:cNvPicPr>
          <p:nvPr/>
        </p:nvPicPr>
        <p:blipFill>
          <a:blip r:embed="rId2"/>
          <a:stretch>
            <a:fillRect/>
          </a:stretch>
        </p:blipFill>
        <p:spPr>
          <a:xfrm>
            <a:off x="2792360" y="3106868"/>
            <a:ext cx="1567181" cy="715680"/>
          </a:xfrm>
          <a:prstGeom prst="rect">
            <a:avLst/>
          </a:prstGeom>
        </p:spPr>
      </p:pic>
      <p:pic>
        <p:nvPicPr>
          <p:cNvPr id="7" name="Picture 6"/>
          <p:cNvPicPr>
            <a:picLocks noChangeAspect="1"/>
          </p:cNvPicPr>
          <p:nvPr/>
        </p:nvPicPr>
        <p:blipFill>
          <a:blip r:embed="rId3"/>
          <a:stretch>
            <a:fillRect/>
          </a:stretch>
        </p:blipFill>
        <p:spPr>
          <a:xfrm>
            <a:off x="2804933" y="5159298"/>
            <a:ext cx="1567181" cy="610534"/>
          </a:xfrm>
          <a:prstGeom prst="rect">
            <a:avLst/>
          </a:prstGeom>
        </p:spPr>
      </p:pic>
      <p:pic>
        <p:nvPicPr>
          <p:cNvPr id="8" name="Picture 7"/>
          <p:cNvPicPr>
            <a:picLocks noChangeAspect="1"/>
          </p:cNvPicPr>
          <p:nvPr/>
        </p:nvPicPr>
        <p:blipFill>
          <a:blip r:embed="rId4"/>
          <a:stretch>
            <a:fillRect/>
          </a:stretch>
        </p:blipFill>
        <p:spPr>
          <a:xfrm>
            <a:off x="2774328" y="4091940"/>
            <a:ext cx="2008000" cy="720056"/>
          </a:xfrm>
          <a:prstGeom prst="rect">
            <a:avLst/>
          </a:prstGeom>
        </p:spPr>
      </p:pic>
      <p:pic>
        <p:nvPicPr>
          <p:cNvPr id="9" name="Picture 8"/>
          <p:cNvPicPr>
            <a:picLocks noChangeAspect="1"/>
          </p:cNvPicPr>
          <p:nvPr/>
        </p:nvPicPr>
        <p:blipFill>
          <a:blip r:embed="rId5"/>
          <a:stretch>
            <a:fillRect/>
          </a:stretch>
        </p:blipFill>
        <p:spPr>
          <a:xfrm>
            <a:off x="5362533" y="3515786"/>
            <a:ext cx="1687393" cy="815043"/>
          </a:xfrm>
          <a:prstGeom prst="rect">
            <a:avLst/>
          </a:prstGeom>
        </p:spPr>
      </p:pic>
      <p:pic>
        <p:nvPicPr>
          <p:cNvPr id="10" name="Picture 9"/>
          <p:cNvPicPr>
            <a:picLocks noChangeAspect="1"/>
          </p:cNvPicPr>
          <p:nvPr/>
        </p:nvPicPr>
        <p:blipFill>
          <a:blip r:embed="rId6"/>
          <a:stretch>
            <a:fillRect/>
          </a:stretch>
        </p:blipFill>
        <p:spPr>
          <a:xfrm>
            <a:off x="4886498" y="4828252"/>
            <a:ext cx="2639462" cy="703857"/>
          </a:xfrm>
          <a:prstGeom prst="rect">
            <a:avLst/>
          </a:prstGeom>
        </p:spPr>
      </p:pic>
      <p:pic>
        <p:nvPicPr>
          <p:cNvPr id="11" name="Picture 10"/>
          <p:cNvPicPr>
            <a:picLocks noChangeAspect="1"/>
          </p:cNvPicPr>
          <p:nvPr/>
        </p:nvPicPr>
        <p:blipFill>
          <a:blip r:embed="rId7"/>
          <a:stretch>
            <a:fillRect/>
          </a:stretch>
        </p:blipFill>
        <p:spPr>
          <a:xfrm>
            <a:off x="7778321" y="3466414"/>
            <a:ext cx="1690064" cy="866562"/>
          </a:xfrm>
          <a:prstGeom prst="rect">
            <a:avLst/>
          </a:prstGeom>
        </p:spPr>
      </p:pic>
      <p:pic>
        <p:nvPicPr>
          <p:cNvPr id="12" name="Picture 11"/>
          <p:cNvPicPr>
            <a:picLocks noChangeAspect="1"/>
          </p:cNvPicPr>
          <p:nvPr/>
        </p:nvPicPr>
        <p:blipFill>
          <a:blip r:embed="rId8"/>
          <a:stretch>
            <a:fillRect/>
          </a:stretch>
        </p:blipFill>
        <p:spPr>
          <a:xfrm>
            <a:off x="7778321" y="4608150"/>
            <a:ext cx="2268745" cy="1280743"/>
          </a:xfrm>
          <a:prstGeom prst="rect">
            <a:avLst/>
          </a:prstGeom>
        </p:spPr>
      </p:pic>
    </p:spTree>
    <p:extLst>
      <p:ext uri="{BB962C8B-B14F-4D97-AF65-F5344CB8AC3E}">
        <p14:creationId xmlns:p14="http://schemas.microsoft.com/office/powerpoint/2010/main" val="1534801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26141" y="0"/>
            <a:ext cx="10515600" cy="11717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t>Introduction – Science in Singapore</a:t>
            </a:r>
            <a:endParaRPr lang="en-GB" sz="2800" b="1" dirty="0"/>
          </a:p>
        </p:txBody>
      </p:sp>
      <p:pic>
        <p:nvPicPr>
          <p:cNvPr id="15" name="Picture 14"/>
          <p:cNvPicPr>
            <a:picLocks noChangeAspect="1"/>
          </p:cNvPicPr>
          <p:nvPr/>
        </p:nvPicPr>
        <p:blipFill>
          <a:blip r:embed="rId2"/>
          <a:stretch>
            <a:fillRect/>
          </a:stretch>
        </p:blipFill>
        <p:spPr>
          <a:xfrm>
            <a:off x="4006994" y="831598"/>
            <a:ext cx="4586399" cy="4036243"/>
          </a:xfrm>
          <a:prstGeom prst="rect">
            <a:avLst/>
          </a:prstGeom>
        </p:spPr>
      </p:pic>
      <p:sp>
        <p:nvSpPr>
          <p:cNvPr id="17" name="Rectangle 16"/>
          <p:cNvSpPr/>
          <p:nvPr/>
        </p:nvSpPr>
        <p:spPr>
          <a:xfrm>
            <a:off x="226141" y="4945144"/>
            <a:ext cx="11779046" cy="1912856"/>
          </a:xfrm>
          <a:prstGeom prst="rect">
            <a:avLst/>
          </a:prstGeom>
        </p:spPr>
        <p:txBody>
          <a:bodyPr vert="horz" lIns="91440" tIns="45720" rIns="91440" bIns="45720" rtlCol="0">
            <a:normAutofit/>
          </a:bodyPr>
          <a:lstStyle/>
          <a:p>
            <a:pPr algn="ctr">
              <a:lnSpc>
                <a:spcPct val="90000"/>
              </a:lnSpc>
              <a:spcBef>
                <a:spcPts val="1000"/>
              </a:spcBef>
              <a:buFont typeface="Arial" panose="020B0604020202020204" pitchFamily="34" charset="0"/>
              <a:buNone/>
            </a:pPr>
            <a:r>
              <a:rPr lang="en-US" sz="2400" dirty="0" smtClean="0"/>
              <a:t>“R&amp;D </a:t>
            </a:r>
            <a:r>
              <a:rPr lang="en-US" sz="2400" dirty="0"/>
              <a:t>is an investment in our own future. It’s an expression of belief in Singapore and Singapore’s future. If we want to be a knowledge-based economy, which thrives on innovation and enterprise, we must build this knowledge base on which we can build the future of Singapore – then R&amp;D is where we have to </a:t>
            </a:r>
            <a:r>
              <a:rPr lang="en-US" sz="2400" dirty="0" smtClean="0"/>
              <a:t>invest.”</a:t>
            </a:r>
          </a:p>
          <a:p>
            <a:pPr algn="ctr">
              <a:lnSpc>
                <a:spcPct val="90000"/>
              </a:lnSpc>
              <a:spcBef>
                <a:spcPts val="1000"/>
              </a:spcBef>
              <a:buFont typeface="Arial" panose="020B0604020202020204" pitchFamily="34" charset="0"/>
              <a:buNone/>
            </a:pPr>
            <a:r>
              <a:rPr lang="en-US" sz="2400" dirty="0" smtClean="0"/>
              <a:t>Deputy Prime Minister of Singapore</a:t>
            </a:r>
            <a:endParaRPr lang="en-US" sz="2400" dirty="0"/>
          </a:p>
        </p:txBody>
      </p:sp>
    </p:spTree>
    <p:extLst>
      <p:ext uri="{BB962C8B-B14F-4D97-AF65-F5344CB8AC3E}">
        <p14:creationId xmlns:p14="http://schemas.microsoft.com/office/powerpoint/2010/main" val="20188919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26141" y="0"/>
            <a:ext cx="10515600" cy="11717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t>Introduction – Religion in Singapore</a:t>
            </a:r>
            <a:endParaRPr lang="en-GB" sz="2800" b="1" dirty="0"/>
          </a:p>
        </p:txBody>
      </p:sp>
      <p:pic>
        <p:nvPicPr>
          <p:cNvPr id="2" name="Picture 1"/>
          <p:cNvPicPr>
            <a:picLocks noChangeAspect="1"/>
          </p:cNvPicPr>
          <p:nvPr/>
        </p:nvPicPr>
        <p:blipFill>
          <a:blip r:embed="rId3"/>
          <a:stretch>
            <a:fillRect/>
          </a:stretch>
        </p:blipFill>
        <p:spPr>
          <a:xfrm>
            <a:off x="725207" y="1171704"/>
            <a:ext cx="5032604" cy="3164963"/>
          </a:xfrm>
          <a:prstGeom prst="rect">
            <a:avLst/>
          </a:prstGeom>
        </p:spPr>
      </p:pic>
      <p:sp>
        <p:nvSpPr>
          <p:cNvPr id="3" name="TextBox 2"/>
          <p:cNvSpPr txBox="1"/>
          <p:nvPr/>
        </p:nvSpPr>
        <p:spPr>
          <a:xfrm>
            <a:off x="725207" y="4416349"/>
            <a:ext cx="5518277" cy="1754326"/>
          </a:xfrm>
          <a:prstGeom prst="rect">
            <a:avLst/>
          </a:prstGeom>
          <a:noFill/>
        </p:spPr>
        <p:txBody>
          <a:bodyPr wrap="square" rtlCol="0">
            <a:spAutoFit/>
          </a:bodyPr>
          <a:lstStyle/>
          <a:p>
            <a:pPr marL="285750" indent="-285750">
              <a:buFont typeface="Arial" charset="0"/>
              <a:buChar char="•"/>
            </a:pPr>
            <a:r>
              <a:rPr lang="en-US" dirty="0" smtClean="0"/>
              <a:t>Secular state</a:t>
            </a:r>
          </a:p>
          <a:p>
            <a:pPr marL="285750" indent="-285750">
              <a:buFont typeface="Arial" charset="0"/>
              <a:buChar char="•"/>
            </a:pPr>
            <a:r>
              <a:rPr lang="en-US" dirty="0" smtClean="0"/>
              <a:t>Religious freedom</a:t>
            </a:r>
          </a:p>
          <a:p>
            <a:pPr marL="285750" indent="-285750">
              <a:buFont typeface="Arial" charset="0"/>
              <a:buChar char="•"/>
            </a:pPr>
            <a:r>
              <a:rPr lang="en-US" dirty="0" smtClean="0"/>
              <a:t>Religiously diverse</a:t>
            </a:r>
          </a:p>
          <a:p>
            <a:pPr marL="285750" indent="-285750">
              <a:buFont typeface="Arial" charset="0"/>
              <a:buChar char="•"/>
            </a:pPr>
            <a:r>
              <a:rPr lang="en-US" dirty="0" smtClean="0"/>
              <a:t>No speech or action that the government deems could affect religions harmony</a:t>
            </a:r>
          </a:p>
          <a:p>
            <a:pPr marL="285750" indent="-285750">
              <a:buFont typeface="Arial" charset="0"/>
              <a:buChar char="•"/>
            </a:pPr>
            <a:endParaRPr lang="en-US" dirty="0"/>
          </a:p>
        </p:txBody>
      </p:sp>
      <p:pic>
        <p:nvPicPr>
          <p:cNvPr id="5" name="Picture 4"/>
          <p:cNvPicPr>
            <a:picLocks noChangeAspect="1"/>
          </p:cNvPicPr>
          <p:nvPr/>
        </p:nvPicPr>
        <p:blipFill>
          <a:blip r:embed="rId4"/>
          <a:stretch>
            <a:fillRect/>
          </a:stretch>
        </p:blipFill>
        <p:spPr>
          <a:xfrm>
            <a:off x="6690545" y="2274499"/>
            <a:ext cx="4051196" cy="2685876"/>
          </a:xfrm>
          <a:prstGeom prst="rect">
            <a:avLst/>
          </a:prstGeom>
        </p:spPr>
      </p:pic>
    </p:spTree>
    <p:extLst>
      <p:ext uri="{BB962C8B-B14F-4D97-AF65-F5344CB8AC3E}">
        <p14:creationId xmlns:p14="http://schemas.microsoft.com/office/powerpoint/2010/main" val="1542312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26141" y="0"/>
            <a:ext cx="10515600" cy="11717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t>Introduction – Religion in Singapore</a:t>
            </a:r>
            <a:endParaRPr lang="en-GB" sz="2800" b="1" dirty="0"/>
          </a:p>
        </p:txBody>
      </p:sp>
      <p:pic>
        <p:nvPicPr>
          <p:cNvPr id="5" name="Picture 4"/>
          <p:cNvPicPr>
            <a:picLocks noChangeAspect="1"/>
          </p:cNvPicPr>
          <p:nvPr/>
        </p:nvPicPr>
        <p:blipFill>
          <a:blip r:embed="rId2"/>
          <a:stretch>
            <a:fillRect/>
          </a:stretch>
        </p:blipFill>
        <p:spPr>
          <a:xfrm>
            <a:off x="226141" y="947199"/>
            <a:ext cx="4754261" cy="4413018"/>
          </a:xfrm>
          <a:prstGeom prst="rect">
            <a:avLst/>
          </a:prstGeom>
        </p:spPr>
      </p:pic>
      <p:pic>
        <p:nvPicPr>
          <p:cNvPr id="6" name="Picture 5"/>
          <p:cNvPicPr>
            <a:picLocks noChangeAspect="1"/>
          </p:cNvPicPr>
          <p:nvPr/>
        </p:nvPicPr>
        <p:blipFill>
          <a:blip r:embed="rId3"/>
          <a:stretch>
            <a:fillRect/>
          </a:stretch>
        </p:blipFill>
        <p:spPr>
          <a:xfrm>
            <a:off x="6135123" y="890708"/>
            <a:ext cx="4606618" cy="1747543"/>
          </a:xfrm>
          <a:prstGeom prst="rect">
            <a:avLst/>
          </a:prstGeom>
        </p:spPr>
      </p:pic>
      <p:sp>
        <p:nvSpPr>
          <p:cNvPr id="9" name="Rectangle 8"/>
          <p:cNvSpPr/>
          <p:nvPr/>
        </p:nvSpPr>
        <p:spPr>
          <a:xfrm>
            <a:off x="1066697" y="5587196"/>
            <a:ext cx="10515600" cy="1882567"/>
          </a:xfrm>
          <a:prstGeom prst="rect">
            <a:avLst/>
          </a:prstGeom>
        </p:spPr>
        <p:txBody>
          <a:bodyPr vert="horz" lIns="91440" tIns="45720" rIns="91440" bIns="45720" rtlCol="0">
            <a:normAutofit/>
          </a:bodyPr>
          <a:lstStyle/>
          <a:p>
            <a:pPr algn="ctr">
              <a:lnSpc>
                <a:spcPct val="90000"/>
              </a:lnSpc>
              <a:spcBef>
                <a:spcPts val="1000"/>
              </a:spcBef>
              <a:buFont typeface="Arial" panose="020B0604020202020204" pitchFamily="34" charset="0"/>
              <a:buNone/>
            </a:pPr>
            <a:r>
              <a:rPr lang="en-US" sz="2000" dirty="0" smtClean="0"/>
              <a:t>‘This </a:t>
            </a:r>
            <a:r>
              <a:rPr lang="en-US" sz="2000" dirty="0"/>
              <a:t>group might therefore find religions "variously limiting, irrational, oppressive, </a:t>
            </a:r>
            <a:r>
              <a:rPr lang="en-US" sz="2000" b="1" u="sng" dirty="0"/>
              <a:t>unreasonable and </a:t>
            </a:r>
            <a:r>
              <a:rPr lang="en-US" sz="2000" b="1" u="sng" dirty="0" smtClean="0"/>
              <a:t>unscientific</a:t>
            </a:r>
            <a:r>
              <a:rPr lang="en-US" sz="2000" dirty="0" smtClean="0"/>
              <a:t>.”’</a:t>
            </a:r>
            <a:endParaRPr lang="en-US" sz="2000" dirty="0"/>
          </a:p>
          <a:p>
            <a:pPr algn="ctr">
              <a:lnSpc>
                <a:spcPct val="90000"/>
              </a:lnSpc>
              <a:spcBef>
                <a:spcPts val="1000"/>
              </a:spcBef>
              <a:buFont typeface="Arial" panose="020B0604020202020204" pitchFamily="34" charset="0"/>
              <a:buNone/>
            </a:pPr>
            <a:r>
              <a:rPr lang="en-US" sz="2000" dirty="0"/>
              <a:t>Social anthropologist Lai Ah </a:t>
            </a:r>
            <a:r>
              <a:rPr lang="en-US" sz="2000" dirty="0" err="1"/>
              <a:t>Eng</a:t>
            </a:r>
            <a:r>
              <a:rPr lang="en-US" sz="2000" dirty="0"/>
              <a:t> of the National University of Singapore (NUS) </a:t>
            </a:r>
          </a:p>
        </p:txBody>
      </p:sp>
      <p:sp>
        <p:nvSpPr>
          <p:cNvPr id="10" name="Rectangle 9"/>
          <p:cNvSpPr/>
          <p:nvPr/>
        </p:nvSpPr>
        <p:spPr>
          <a:xfrm>
            <a:off x="5098390" y="2865230"/>
            <a:ext cx="6877300" cy="2159566"/>
          </a:xfrm>
          <a:prstGeom prst="rect">
            <a:avLst/>
          </a:prstGeom>
        </p:spPr>
        <p:txBody>
          <a:bodyPr vert="horz" lIns="91440" tIns="45720" rIns="91440" bIns="45720" rtlCol="0">
            <a:normAutofit/>
          </a:bodyPr>
          <a:lstStyle/>
          <a:p>
            <a:pPr algn="ctr">
              <a:lnSpc>
                <a:spcPct val="90000"/>
              </a:lnSpc>
              <a:spcBef>
                <a:spcPts val="1000"/>
              </a:spcBef>
              <a:buFont typeface="Arial" panose="020B0604020202020204" pitchFamily="34" charset="0"/>
              <a:buNone/>
            </a:pPr>
            <a:r>
              <a:rPr lang="en-US" sz="2000" dirty="0"/>
              <a:t>“I don't think I need divine guidance to make a right or wrong decision. Reason alone can guide such decision- making.”</a:t>
            </a:r>
          </a:p>
          <a:p>
            <a:pPr algn="ctr">
              <a:lnSpc>
                <a:spcPct val="90000"/>
              </a:lnSpc>
              <a:spcBef>
                <a:spcPts val="1000"/>
              </a:spcBef>
              <a:buFont typeface="Arial" panose="020B0604020202020204" pitchFamily="34" charset="0"/>
              <a:buNone/>
            </a:pPr>
            <a:r>
              <a:rPr lang="en-US" sz="2000" dirty="0"/>
              <a:t>Bertrand </a:t>
            </a:r>
            <a:r>
              <a:rPr lang="en-US" sz="2000" dirty="0" err="1"/>
              <a:t>Seah</a:t>
            </a:r>
            <a:r>
              <a:rPr lang="en-US" sz="2000" dirty="0"/>
              <a:t>, 21. He grew up Christian in a Methodist school environment, but began doing his own research on religion in junior college. He became influenced by religious critics and </a:t>
            </a:r>
            <a:r>
              <a:rPr lang="en-US" sz="2000" b="1" u="sng" dirty="0"/>
              <a:t>scientific </a:t>
            </a:r>
            <a:r>
              <a:rPr lang="en-US" sz="2000" b="1" u="sng" dirty="0" smtClean="0"/>
              <a:t>skepticism </a:t>
            </a:r>
            <a:r>
              <a:rPr lang="en-US" sz="2000" dirty="0"/>
              <a:t>advocates such as American Sam Harris.</a:t>
            </a:r>
          </a:p>
        </p:txBody>
      </p:sp>
    </p:spTree>
    <p:extLst>
      <p:ext uri="{BB962C8B-B14F-4D97-AF65-F5344CB8AC3E}">
        <p14:creationId xmlns:p14="http://schemas.microsoft.com/office/powerpoint/2010/main" val="1943906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2560" y="841248"/>
            <a:ext cx="11194911" cy="439945"/>
          </a:xfrm>
        </p:spPr>
        <p:txBody>
          <a:bodyPr>
            <a:noAutofit/>
          </a:bodyPr>
          <a:lstStyle/>
          <a:p>
            <a:r>
              <a:rPr lang="en-US" sz="1800" dirty="0" smtClean="0"/>
              <a:t> A megachurch’s pastor in Singapore gave a sermon titled ‘The Deception of </a:t>
            </a:r>
            <a:r>
              <a:rPr lang="en-US" sz="1800" dirty="0" smtClean="0"/>
              <a:t>Darwinism’</a:t>
            </a:r>
          </a:p>
          <a:p>
            <a:endParaRPr lang="en-US" sz="1800" dirty="0"/>
          </a:p>
          <a:p>
            <a:endParaRPr lang="en-US" sz="1800" dirty="0" smtClean="0"/>
          </a:p>
          <a:p>
            <a:endParaRPr lang="en-US" sz="1800" dirty="0"/>
          </a:p>
          <a:p>
            <a:endParaRPr lang="en-US" sz="1800" dirty="0"/>
          </a:p>
          <a:p>
            <a:endParaRPr lang="en-US" sz="1800" dirty="0" smtClean="0"/>
          </a:p>
          <a:p>
            <a:endParaRPr lang="en-US" sz="1800" dirty="0" smtClean="0"/>
          </a:p>
          <a:p>
            <a:pPr lvl="1"/>
            <a:endParaRPr lang="en-US" sz="1600" dirty="0"/>
          </a:p>
        </p:txBody>
      </p:sp>
      <p:sp>
        <p:nvSpPr>
          <p:cNvPr id="4" name="Title 1"/>
          <p:cNvSpPr txBox="1">
            <a:spLocks/>
          </p:cNvSpPr>
          <p:nvPr/>
        </p:nvSpPr>
        <p:spPr>
          <a:xfrm>
            <a:off x="226141" y="0"/>
            <a:ext cx="10515600" cy="11717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t>Case study – Theory of Evolution a deception from devil?</a:t>
            </a:r>
            <a:endParaRPr lang="en-GB" sz="2800" b="1" dirty="0"/>
          </a:p>
        </p:txBody>
      </p:sp>
      <p:sp>
        <p:nvSpPr>
          <p:cNvPr id="2" name="Rectangle 1"/>
          <p:cNvSpPr/>
          <p:nvPr/>
        </p:nvSpPr>
        <p:spPr>
          <a:xfrm>
            <a:off x="859536" y="1267597"/>
            <a:ext cx="10595045" cy="203132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dirty="0"/>
              <a:t>Don't let anyone capture you with empty philosophies and high-sounding nonsense that come from human thinking and from the spiritual powers of this world, rather than from Christ</a:t>
            </a:r>
            <a:r>
              <a:rPr lang="en-US" dirty="0" smtClean="0"/>
              <a:t>.</a:t>
            </a:r>
          </a:p>
          <a:p>
            <a:pPr algn="ctr"/>
            <a:r>
              <a:rPr lang="en-US" dirty="0" smtClean="0"/>
              <a:t>Colossians 2:8</a:t>
            </a:r>
          </a:p>
          <a:p>
            <a:pPr algn="ctr"/>
            <a:endParaRPr lang="en-US" dirty="0"/>
          </a:p>
          <a:p>
            <a:pPr algn="ctr"/>
            <a:r>
              <a:rPr lang="en-US" dirty="0" smtClean="0"/>
              <a:t>“Darwinism is a high sounding nonsense”</a:t>
            </a:r>
          </a:p>
          <a:p>
            <a:pPr algn="ctr"/>
            <a:r>
              <a:rPr lang="en-US" dirty="0" smtClean="0"/>
              <a:t>-the megachurch’s pastor</a:t>
            </a:r>
          </a:p>
          <a:p>
            <a:pPr algn="ctr"/>
            <a:endParaRPr lang="en-US" dirty="0"/>
          </a:p>
        </p:txBody>
      </p:sp>
      <p:sp>
        <p:nvSpPr>
          <p:cNvPr id="5" name="Rectangle 4"/>
          <p:cNvSpPr/>
          <p:nvPr/>
        </p:nvSpPr>
        <p:spPr>
          <a:xfrm>
            <a:off x="7023181" y="3621314"/>
            <a:ext cx="2895600" cy="2862322"/>
          </a:xfrm>
          <a:prstGeom prst="rect">
            <a:avLst/>
          </a:prstGeom>
        </p:spPr>
        <p:txBody>
          <a:bodyPr wrap="square">
            <a:spAutoFit/>
          </a:bodyPr>
          <a:lstStyle/>
          <a:p>
            <a:r>
              <a:rPr lang="en-US" u="sng" dirty="0"/>
              <a:t>Negative</a:t>
            </a:r>
          </a:p>
          <a:p>
            <a:pPr lvl="1"/>
            <a:r>
              <a:rPr lang="en-US" dirty="0"/>
              <a:t>Sarcasm</a:t>
            </a:r>
          </a:p>
          <a:p>
            <a:pPr lvl="1"/>
            <a:r>
              <a:rPr lang="en-US" dirty="0"/>
              <a:t>Rejection</a:t>
            </a:r>
          </a:p>
          <a:p>
            <a:pPr lvl="1"/>
            <a:r>
              <a:rPr lang="en-US" dirty="0"/>
              <a:t>Attack</a:t>
            </a:r>
          </a:p>
          <a:p>
            <a:r>
              <a:rPr lang="en-US" u="sng" dirty="0"/>
              <a:t>Neutral</a:t>
            </a:r>
          </a:p>
          <a:p>
            <a:pPr lvl="1"/>
            <a:r>
              <a:rPr lang="en-US" dirty="0"/>
              <a:t>Sharing/No comment</a:t>
            </a:r>
          </a:p>
          <a:p>
            <a:pPr lvl="1"/>
            <a:r>
              <a:rPr lang="en-US" dirty="0"/>
              <a:t>Promotion</a:t>
            </a:r>
          </a:p>
          <a:p>
            <a:pPr lvl="1"/>
            <a:r>
              <a:rPr lang="en-US" dirty="0"/>
              <a:t>Show interest</a:t>
            </a:r>
          </a:p>
          <a:p>
            <a:r>
              <a:rPr lang="en-US" u="sng" dirty="0"/>
              <a:t>Positive</a:t>
            </a:r>
          </a:p>
          <a:p>
            <a:pPr lvl="1"/>
            <a:r>
              <a:rPr lang="en-US" dirty="0"/>
              <a:t>Supportive</a:t>
            </a:r>
          </a:p>
        </p:txBody>
      </p:sp>
      <p:sp>
        <p:nvSpPr>
          <p:cNvPr id="6" name="Rectangle 5"/>
          <p:cNvSpPr/>
          <p:nvPr/>
        </p:nvSpPr>
        <p:spPr>
          <a:xfrm>
            <a:off x="582560" y="3725271"/>
            <a:ext cx="5504688" cy="2308324"/>
          </a:xfrm>
          <a:prstGeom prst="rect">
            <a:avLst/>
          </a:prstGeom>
        </p:spPr>
        <p:txBody>
          <a:bodyPr wrap="square">
            <a:spAutoFit/>
          </a:bodyPr>
          <a:lstStyle/>
          <a:p>
            <a:pPr marL="285750" indent="-285750">
              <a:buFont typeface="Arial" charset="0"/>
              <a:buChar char="•"/>
            </a:pPr>
            <a:r>
              <a:rPr lang="en-US" dirty="0"/>
              <a:t>The church’s Facebook group posted the sermon’s trailer</a:t>
            </a:r>
          </a:p>
          <a:p>
            <a:pPr marL="285750" indent="-285750">
              <a:buFont typeface="Arial" charset="0"/>
              <a:buChar char="•"/>
            </a:pPr>
            <a:r>
              <a:rPr lang="en-US" dirty="0"/>
              <a:t>The same trailer was also shared by a popular Facebook group</a:t>
            </a:r>
          </a:p>
          <a:p>
            <a:pPr marL="285750" indent="-285750">
              <a:buFont typeface="Arial" charset="0"/>
              <a:buChar char="•"/>
            </a:pPr>
            <a:r>
              <a:rPr lang="en-US" dirty="0"/>
              <a:t>The trailer (from both sources) was widely shared by other users</a:t>
            </a:r>
          </a:p>
          <a:p>
            <a:pPr marL="285750" indent="-285750">
              <a:buFont typeface="Arial" charset="0"/>
              <a:buChar char="•"/>
            </a:pPr>
            <a:r>
              <a:rPr lang="en-US" dirty="0"/>
              <a:t>Attitudes of those who shared the post were analyzed and coded</a:t>
            </a:r>
          </a:p>
        </p:txBody>
      </p:sp>
    </p:spTree>
    <p:extLst>
      <p:ext uri="{BB962C8B-B14F-4D97-AF65-F5344CB8AC3E}">
        <p14:creationId xmlns:p14="http://schemas.microsoft.com/office/powerpoint/2010/main" val="1723927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141" y="0"/>
            <a:ext cx="10515600" cy="1171704"/>
          </a:xfrm>
        </p:spPr>
        <p:txBody>
          <a:bodyPr>
            <a:normAutofit/>
          </a:bodyPr>
          <a:lstStyle/>
          <a:p>
            <a:r>
              <a:rPr lang="en-US" sz="2800" b="1" dirty="0" smtClean="0"/>
              <a:t>Viewers </a:t>
            </a:r>
            <a:r>
              <a:rPr lang="en-US" sz="2800" b="1" dirty="0"/>
              <a:t>a</a:t>
            </a:r>
            <a:r>
              <a:rPr lang="en-US" sz="2800" b="1" dirty="0" smtClean="0"/>
              <a:t>ttitude towards the </a:t>
            </a:r>
            <a:r>
              <a:rPr lang="en-US" sz="2800" b="1" dirty="0"/>
              <a:t>t</a:t>
            </a:r>
            <a:r>
              <a:rPr lang="en-US" sz="2800" b="1" dirty="0" smtClean="0"/>
              <a:t>railer shared on the church FB page</a:t>
            </a:r>
            <a:endParaRPr lang="en-GB" sz="2800" b="1" dirty="0"/>
          </a:p>
        </p:txBody>
      </p:sp>
      <p:pic>
        <p:nvPicPr>
          <p:cNvPr id="6" name="Picture 5"/>
          <p:cNvPicPr>
            <a:picLocks noChangeAspect="1"/>
          </p:cNvPicPr>
          <p:nvPr/>
        </p:nvPicPr>
        <p:blipFill>
          <a:blip r:embed="rId2"/>
          <a:stretch>
            <a:fillRect/>
          </a:stretch>
        </p:blipFill>
        <p:spPr>
          <a:xfrm>
            <a:off x="1157902" y="908070"/>
            <a:ext cx="9024938" cy="5949930"/>
          </a:xfrm>
          <a:prstGeom prst="rect">
            <a:avLst/>
          </a:prstGeom>
        </p:spPr>
      </p:pic>
      <p:sp>
        <p:nvSpPr>
          <p:cNvPr id="3" name="Left Bracket 2"/>
          <p:cNvSpPr/>
          <p:nvPr/>
        </p:nvSpPr>
        <p:spPr>
          <a:xfrm>
            <a:off x="1112183" y="1171704"/>
            <a:ext cx="45719" cy="578438"/>
          </a:xfrm>
          <a:prstGeom prst="lef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 name="Left Bracket 4"/>
          <p:cNvSpPr/>
          <p:nvPr/>
        </p:nvSpPr>
        <p:spPr>
          <a:xfrm>
            <a:off x="1112182" y="1790555"/>
            <a:ext cx="45719" cy="578438"/>
          </a:xfrm>
          <a:prstGeom prst="lef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 name="Left Bracket 6"/>
          <p:cNvSpPr/>
          <p:nvPr/>
        </p:nvSpPr>
        <p:spPr>
          <a:xfrm>
            <a:off x="1102992" y="2409406"/>
            <a:ext cx="45719" cy="248806"/>
          </a:xfrm>
          <a:prstGeom prst="lef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 name="TextBox 3"/>
          <p:cNvSpPr txBox="1"/>
          <p:nvPr/>
        </p:nvSpPr>
        <p:spPr>
          <a:xfrm>
            <a:off x="328828" y="1307034"/>
            <a:ext cx="829073" cy="307777"/>
          </a:xfrm>
          <a:prstGeom prst="rect">
            <a:avLst/>
          </a:prstGeom>
          <a:noFill/>
        </p:spPr>
        <p:txBody>
          <a:bodyPr wrap="none" rtlCol="0">
            <a:spAutoFit/>
          </a:bodyPr>
          <a:lstStyle/>
          <a:p>
            <a:r>
              <a:rPr lang="en-US" sz="1400" smtClean="0"/>
              <a:t>Negative</a:t>
            </a:r>
            <a:endParaRPr lang="en-US" sz="1400"/>
          </a:p>
        </p:txBody>
      </p:sp>
      <p:sp>
        <p:nvSpPr>
          <p:cNvPr id="8" name="TextBox 7"/>
          <p:cNvSpPr txBox="1"/>
          <p:nvPr/>
        </p:nvSpPr>
        <p:spPr>
          <a:xfrm>
            <a:off x="387530" y="1885472"/>
            <a:ext cx="732508" cy="307777"/>
          </a:xfrm>
          <a:prstGeom prst="rect">
            <a:avLst/>
          </a:prstGeom>
          <a:noFill/>
        </p:spPr>
        <p:txBody>
          <a:bodyPr wrap="none" rtlCol="0">
            <a:spAutoFit/>
          </a:bodyPr>
          <a:lstStyle/>
          <a:p>
            <a:r>
              <a:rPr lang="en-US" sz="1400" smtClean="0"/>
              <a:t>Neutral</a:t>
            </a:r>
            <a:endParaRPr lang="en-US" sz="1400"/>
          </a:p>
        </p:txBody>
      </p:sp>
      <p:sp>
        <p:nvSpPr>
          <p:cNvPr id="9" name="TextBox 8"/>
          <p:cNvSpPr txBox="1"/>
          <p:nvPr/>
        </p:nvSpPr>
        <p:spPr>
          <a:xfrm>
            <a:off x="366690" y="2343408"/>
            <a:ext cx="753348" cy="307777"/>
          </a:xfrm>
          <a:prstGeom prst="rect">
            <a:avLst/>
          </a:prstGeom>
          <a:noFill/>
        </p:spPr>
        <p:txBody>
          <a:bodyPr wrap="none" rtlCol="0">
            <a:spAutoFit/>
          </a:bodyPr>
          <a:lstStyle/>
          <a:p>
            <a:r>
              <a:rPr lang="en-US" sz="1400" dirty="0" smtClean="0"/>
              <a:t>Positive</a:t>
            </a:r>
            <a:endParaRPr lang="en-US" sz="1400" dirty="0"/>
          </a:p>
        </p:txBody>
      </p:sp>
      <p:sp>
        <p:nvSpPr>
          <p:cNvPr id="10" name="TextBox 9"/>
          <p:cNvSpPr txBox="1"/>
          <p:nvPr/>
        </p:nvSpPr>
        <p:spPr>
          <a:xfrm>
            <a:off x="328828" y="6080167"/>
            <a:ext cx="2976841" cy="369332"/>
          </a:xfrm>
          <a:prstGeom prst="rect">
            <a:avLst/>
          </a:prstGeom>
          <a:noFill/>
        </p:spPr>
        <p:txBody>
          <a:bodyPr wrap="none" rtlCol="0">
            <a:spAutoFit/>
          </a:bodyPr>
          <a:lstStyle/>
          <a:p>
            <a:r>
              <a:rPr lang="en-US" dirty="0" smtClean="0"/>
              <a:t>82 out of 322 shares analyzed</a:t>
            </a:r>
            <a:endParaRPr lang="en-US" dirty="0"/>
          </a:p>
        </p:txBody>
      </p:sp>
    </p:spTree>
    <p:extLst>
      <p:ext uri="{BB962C8B-B14F-4D97-AF65-F5344CB8AC3E}">
        <p14:creationId xmlns:p14="http://schemas.microsoft.com/office/powerpoint/2010/main" val="615859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57901" y="950810"/>
            <a:ext cx="9014727" cy="5548313"/>
          </a:xfrm>
          <a:prstGeom prst="rect">
            <a:avLst/>
          </a:prstGeom>
        </p:spPr>
      </p:pic>
      <p:sp>
        <p:nvSpPr>
          <p:cNvPr id="6" name="Title 1"/>
          <p:cNvSpPr txBox="1">
            <a:spLocks/>
          </p:cNvSpPr>
          <p:nvPr/>
        </p:nvSpPr>
        <p:spPr>
          <a:xfrm>
            <a:off x="226141" y="0"/>
            <a:ext cx="10515600" cy="11717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t>Viewers attitude towards the </a:t>
            </a:r>
            <a:r>
              <a:rPr lang="en-US" sz="2800" b="1" dirty="0"/>
              <a:t>t</a:t>
            </a:r>
            <a:r>
              <a:rPr lang="en-US" sz="2800" b="1" dirty="0" smtClean="0"/>
              <a:t>railer repost by a popular FB page</a:t>
            </a:r>
            <a:endParaRPr lang="en-GB" sz="2800" b="1" dirty="0"/>
          </a:p>
        </p:txBody>
      </p:sp>
      <p:sp>
        <p:nvSpPr>
          <p:cNvPr id="7" name="Left Bracket 6"/>
          <p:cNvSpPr/>
          <p:nvPr/>
        </p:nvSpPr>
        <p:spPr>
          <a:xfrm>
            <a:off x="1112183" y="1171704"/>
            <a:ext cx="45719" cy="578438"/>
          </a:xfrm>
          <a:prstGeom prst="lef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Left Bracket 7"/>
          <p:cNvSpPr/>
          <p:nvPr/>
        </p:nvSpPr>
        <p:spPr>
          <a:xfrm>
            <a:off x="1112182" y="1790555"/>
            <a:ext cx="45719" cy="402694"/>
          </a:xfrm>
          <a:prstGeom prst="lef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Left Bracket 8"/>
          <p:cNvSpPr/>
          <p:nvPr/>
        </p:nvSpPr>
        <p:spPr>
          <a:xfrm>
            <a:off x="1111447" y="2223408"/>
            <a:ext cx="46453" cy="213302"/>
          </a:xfrm>
          <a:prstGeom prst="lef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TextBox 9"/>
          <p:cNvSpPr txBox="1"/>
          <p:nvPr/>
        </p:nvSpPr>
        <p:spPr>
          <a:xfrm>
            <a:off x="328828" y="1307034"/>
            <a:ext cx="829073" cy="307777"/>
          </a:xfrm>
          <a:prstGeom prst="rect">
            <a:avLst/>
          </a:prstGeom>
          <a:noFill/>
        </p:spPr>
        <p:txBody>
          <a:bodyPr wrap="none" rtlCol="0">
            <a:spAutoFit/>
          </a:bodyPr>
          <a:lstStyle/>
          <a:p>
            <a:r>
              <a:rPr lang="en-US" sz="1400" smtClean="0"/>
              <a:t>Negative</a:t>
            </a:r>
            <a:endParaRPr lang="en-US" sz="1400"/>
          </a:p>
        </p:txBody>
      </p:sp>
      <p:sp>
        <p:nvSpPr>
          <p:cNvPr id="11" name="TextBox 10"/>
          <p:cNvSpPr txBox="1"/>
          <p:nvPr/>
        </p:nvSpPr>
        <p:spPr>
          <a:xfrm>
            <a:off x="381638" y="1799403"/>
            <a:ext cx="732508" cy="307777"/>
          </a:xfrm>
          <a:prstGeom prst="rect">
            <a:avLst/>
          </a:prstGeom>
          <a:noFill/>
        </p:spPr>
        <p:txBody>
          <a:bodyPr wrap="none" rtlCol="0">
            <a:spAutoFit/>
          </a:bodyPr>
          <a:lstStyle/>
          <a:p>
            <a:r>
              <a:rPr lang="en-US" sz="1400" smtClean="0"/>
              <a:t>Neutral</a:t>
            </a:r>
            <a:endParaRPr lang="en-US" sz="1400"/>
          </a:p>
        </p:txBody>
      </p:sp>
      <p:sp>
        <p:nvSpPr>
          <p:cNvPr id="12" name="TextBox 11"/>
          <p:cNvSpPr txBox="1"/>
          <p:nvPr/>
        </p:nvSpPr>
        <p:spPr>
          <a:xfrm>
            <a:off x="383602" y="2156442"/>
            <a:ext cx="832163" cy="307777"/>
          </a:xfrm>
          <a:prstGeom prst="rect">
            <a:avLst/>
          </a:prstGeom>
          <a:noFill/>
        </p:spPr>
        <p:txBody>
          <a:bodyPr wrap="square" rtlCol="0">
            <a:spAutoFit/>
          </a:bodyPr>
          <a:lstStyle/>
          <a:p>
            <a:r>
              <a:rPr lang="en-US" sz="1400" dirty="0" smtClean="0"/>
              <a:t>Positive</a:t>
            </a:r>
            <a:endParaRPr lang="en-US" sz="1400" dirty="0"/>
          </a:p>
        </p:txBody>
      </p:sp>
      <p:sp>
        <p:nvSpPr>
          <p:cNvPr id="13" name="TextBox 12"/>
          <p:cNvSpPr txBox="1"/>
          <p:nvPr/>
        </p:nvSpPr>
        <p:spPr>
          <a:xfrm>
            <a:off x="328828" y="6080167"/>
            <a:ext cx="2973571" cy="369332"/>
          </a:xfrm>
          <a:prstGeom prst="rect">
            <a:avLst/>
          </a:prstGeom>
          <a:noFill/>
        </p:spPr>
        <p:txBody>
          <a:bodyPr wrap="none" rtlCol="0">
            <a:spAutoFit/>
          </a:bodyPr>
          <a:lstStyle/>
          <a:p>
            <a:r>
              <a:rPr lang="en-US" dirty="0" smtClean="0"/>
              <a:t>81 out of 272 shares analyzed</a:t>
            </a:r>
            <a:endParaRPr lang="en-US" dirty="0"/>
          </a:p>
        </p:txBody>
      </p:sp>
    </p:spTree>
    <p:extLst>
      <p:ext uri="{BB962C8B-B14F-4D97-AF65-F5344CB8AC3E}">
        <p14:creationId xmlns:p14="http://schemas.microsoft.com/office/powerpoint/2010/main" val="35721405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43563" y="1183604"/>
            <a:ext cx="8371456" cy="997711"/>
          </a:xfrm>
        </p:spPr>
        <p:txBody>
          <a:bodyPr>
            <a:normAutofit/>
          </a:bodyPr>
          <a:lstStyle/>
          <a:p>
            <a:pPr marL="0" indent="0" algn="ctr">
              <a:buNone/>
            </a:pPr>
            <a:r>
              <a:rPr lang="en-US" sz="2400" dirty="0" smtClean="0"/>
              <a:t>“By </a:t>
            </a:r>
            <a:r>
              <a:rPr lang="en-US" sz="2400" dirty="0"/>
              <a:t>the end of the video, I was in stitches from all the ROTFLOL</a:t>
            </a:r>
            <a:r>
              <a:rPr lang="en-US" sz="2400" dirty="0" smtClean="0"/>
              <a:t>.”</a:t>
            </a:r>
            <a:endParaRPr lang="en-US" sz="2400" dirty="0"/>
          </a:p>
        </p:txBody>
      </p:sp>
      <p:sp>
        <p:nvSpPr>
          <p:cNvPr id="4" name="Title 1"/>
          <p:cNvSpPr txBox="1">
            <a:spLocks/>
          </p:cNvSpPr>
          <p:nvPr/>
        </p:nvSpPr>
        <p:spPr>
          <a:xfrm>
            <a:off x="226141" y="0"/>
            <a:ext cx="10515600" cy="11717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t>Viewers Attitude - Sarcasm</a:t>
            </a:r>
            <a:endParaRPr lang="en-GB" sz="2800" b="1" dirty="0"/>
          </a:p>
        </p:txBody>
      </p:sp>
      <p:pic>
        <p:nvPicPr>
          <p:cNvPr id="5" name="Picture 4"/>
          <p:cNvPicPr>
            <a:picLocks noChangeAspect="1"/>
          </p:cNvPicPr>
          <p:nvPr/>
        </p:nvPicPr>
        <p:blipFill rotWithShape="1">
          <a:blip r:embed="rId2"/>
          <a:srcRect l="403" r="1"/>
          <a:stretch/>
        </p:blipFill>
        <p:spPr>
          <a:xfrm>
            <a:off x="406147" y="834514"/>
            <a:ext cx="2926990" cy="2283898"/>
          </a:xfrm>
          <a:prstGeom prst="rect">
            <a:avLst/>
          </a:prstGeom>
        </p:spPr>
      </p:pic>
      <p:pic>
        <p:nvPicPr>
          <p:cNvPr id="6" name="Picture 5"/>
          <p:cNvPicPr>
            <a:picLocks noChangeAspect="1"/>
          </p:cNvPicPr>
          <p:nvPr/>
        </p:nvPicPr>
        <p:blipFill>
          <a:blip r:embed="rId3"/>
          <a:stretch>
            <a:fillRect/>
          </a:stretch>
        </p:blipFill>
        <p:spPr>
          <a:xfrm>
            <a:off x="135573" y="3487744"/>
            <a:ext cx="3327984" cy="2166632"/>
          </a:xfrm>
          <a:prstGeom prst="rect">
            <a:avLst/>
          </a:prstGeom>
        </p:spPr>
      </p:pic>
      <p:sp>
        <p:nvSpPr>
          <p:cNvPr id="8" name="TextBox 7"/>
          <p:cNvSpPr txBox="1"/>
          <p:nvPr/>
        </p:nvSpPr>
        <p:spPr>
          <a:xfrm>
            <a:off x="950127" y="3118411"/>
            <a:ext cx="1969450" cy="369332"/>
          </a:xfrm>
          <a:prstGeom prst="rect">
            <a:avLst/>
          </a:prstGeom>
          <a:noFill/>
        </p:spPr>
        <p:txBody>
          <a:bodyPr wrap="none" rtlCol="0">
            <a:spAutoFit/>
          </a:bodyPr>
          <a:lstStyle/>
          <a:p>
            <a:r>
              <a:rPr lang="en-US" smtClean="0"/>
              <a:t>The church FB post</a:t>
            </a:r>
            <a:endParaRPr lang="en-US"/>
          </a:p>
        </p:txBody>
      </p:sp>
      <p:sp>
        <p:nvSpPr>
          <p:cNvPr id="9" name="TextBox 8"/>
          <p:cNvSpPr txBox="1"/>
          <p:nvPr/>
        </p:nvSpPr>
        <p:spPr>
          <a:xfrm>
            <a:off x="877319" y="5654375"/>
            <a:ext cx="2115066" cy="369332"/>
          </a:xfrm>
          <a:prstGeom prst="rect">
            <a:avLst/>
          </a:prstGeom>
          <a:noFill/>
        </p:spPr>
        <p:txBody>
          <a:bodyPr wrap="none" rtlCol="0">
            <a:spAutoFit/>
          </a:bodyPr>
          <a:lstStyle/>
          <a:p>
            <a:r>
              <a:rPr lang="en-US" dirty="0" smtClean="0"/>
              <a:t>Repost by a FB page </a:t>
            </a:r>
            <a:endParaRPr lang="en-US" dirty="0"/>
          </a:p>
        </p:txBody>
      </p:sp>
      <p:sp>
        <p:nvSpPr>
          <p:cNvPr id="10" name="Rectangle 9"/>
          <p:cNvSpPr/>
          <p:nvPr/>
        </p:nvSpPr>
        <p:spPr>
          <a:xfrm>
            <a:off x="3877117" y="3038383"/>
            <a:ext cx="8137902" cy="2452217"/>
          </a:xfrm>
          <a:prstGeom prst="rect">
            <a:avLst/>
          </a:prstGeom>
        </p:spPr>
        <p:txBody>
          <a:bodyPr vert="horz" lIns="91440" tIns="45720" rIns="91440" bIns="45720" rtlCol="0">
            <a:normAutofit/>
          </a:bodyPr>
          <a:lstStyle/>
          <a:p>
            <a:pPr algn="ctr">
              <a:lnSpc>
                <a:spcPct val="90000"/>
              </a:lnSpc>
              <a:spcBef>
                <a:spcPts val="1000"/>
              </a:spcBef>
              <a:buFont typeface="Arial" panose="020B0604020202020204" pitchFamily="34" charset="0"/>
              <a:buNone/>
            </a:pPr>
            <a:r>
              <a:rPr lang="en-US" sz="2400" dirty="0"/>
              <a:t>“Yeah, evolution is fake. Decades upon decades of research and observation is nothing compared to your word. While I'm not religious, </a:t>
            </a:r>
            <a:r>
              <a:rPr lang="en-US" sz="2400" b="1" u="sng" dirty="0"/>
              <a:t>I believe to an extent that creationism and evolution can go hand in hand</a:t>
            </a:r>
            <a:r>
              <a:rPr lang="en-US" sz="2400" dirty="0"/>
              <a:t>. The difference is that evolution has actual, tangible evidence and isn't reliant on faith alone.</a:t>
            </a:r>
          </a:p>
          <a:p>
            <a:pPr algn="ctr">
              <a:lnSpc>
                <a:spcPct val="90000"/>
              </a:lnSpc>
              <a:spcBef>
                <a:spcPts val="1000"/>
              </a:spcBef>
              <a:buFont typeface="Arial" panose="020B0604020202020204" pitchFamily="34" charset="0"/>
              <a:buNone/>
            </a:pPr>
            <a:r>
              <a:rPr lang="en-US" sz="2400" dirty="0"/>
              <a:t>This guy here begs to differ. He's a bad joke that won't stop</a:t>
            </a:r>
            <a:r>
              <a:rPr lang="is-IS" sz="2400" dirty="0"/>
              <a:t>…”</a:t>
            </a:r>
            <a:endParaRPr lang="en-US" sz="2400" dirty="0"/>
          </a:p>
        </p:txBody>
      </p:sp>
    </p:spTree>
    <p:extLst>
      <p:ext uri="{BB962C8B-B14F-4D97-AF65-F5344CB8AC3E}">
        <p14:creationId xmlns:p14="http://schemas.microsoft.com/office/powerpoint/2010/main" val="4217587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26141" y="0"/>
            <a:ext cx="10515600" cy="11717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t>Viewers Attitude – Rejection of idea</a:t>
            </a:r>
            <a:endParaRPr lang="en-GB" sz="2800" b="1" dirty="0"/>
          </a:p>
        </p:txBody>
      </p:sp>
      <p:sp>
        <p:nvSpPr>
          <p:cNvPr id="8" name="TextBox 7"/>
          <p:cNvSpPr txBox="1"/>
          <p:nvPr/>
        </p:nvSpPr>
        <p:spPr>
          <a:xfrm>
            <a:off x="950127" y="3118411"/>
            <a:ext cx="1969450" cy="369332"/>
          </a:xfrm>
          <a:prstGeom prst="rect">
            <a:avLst/>
          </a:prstGeom>
          <a:noFill/>
        </p:spPr>
        <p:txBody>
          <a:bodyPr wrap="none" rtlCol="0">
            <a:spAutoFit/>
          </a:bodyPr>
          <a:lstStyle/>
          <a:p>
            <a:r>
              <a:rPr lang="en-US" smtClean="0"/>
              <a:t>The church FB post</a:t>
            </a:r>
            <a:endParaRPr lang="en-US"/>
          </a:p>
        </p:txBody>
      </p:sp>
      <p:sp>
        <p:nvSpPr>
          <p:cNvPr id="9" name="TextBox 8"/>
          <p:cNvSpPr txBox="1"/>
          <p:nvPr/>
        </p:nvSpPr>
        <p:spPr>
          <a:xfrm>
            <a:off x="877319" y="5654375"/>
            <a:ext cx="2115066" cy="369332"/>
          </a:xfrm>
          <a:prstGeom prst="rect">
            <a:avLst/>
          </a:prstGeom>
          <a:noFill/>
        </p:spPr>
        <p:txBody>
          <a:bodyPr wrap="none" rtlCol="0">
            <a:spAutoFit/>
          </a:bodyPr>
          <a:lstStyle/>
          <a:p>
            <a:r>
              <a:rPr lang="en-US" dirty="0" smtClean="0"/>
              <a:t>Repost by a FB page </a:t>
            </a:r>
            <a:endParaRPr lang="en-US" dirty="0"/>
          </a:p>
        </p:txBody>
      </p:sp>
      <p:pic>
        <p:nvPicPr>
          <p:cNvPr id="11" name="Content Placeholder 4"/>
          <p:cNvPicPr>
            <a:picLocks noChangeAspect="1"/>
          </p:cNvPicPr>
          <p:nvPr/>
        </p:nvPicPr>
        <p:blipFill>
          <a:blip r:embed="rId2"/>
          <a:stretch>
            <a:fillRect/>
          </a:stretch>
        </p:blipFill>
        <p:spPr>
          <a:xfrm>
            <a:off x="427468" y="835835"/>
            <a:ext cx="3000375" cy="2140685"/>
          </a:xfrm>
          <a:prstGeom prst="rect">
            <a:avLst/>
          </a:prstGeom>
        </p:spPr>
      </p:pic>
      <p:pic>
        <p:nvPicPr>
          <p:cNvPr id="12" name="Picture 11"/>
          <p:cNvPicPr>
            <a:picLocks noChangeAspect="1"/>
          </p:cNvPicPr>
          <p:nvPr/>
        </p:nvPicPr>
        <p:blipFill>
          <a:blip r:embed="rId3"/>
          <a:stretch>
            <a:fillRect/>
          </a:stretch>
        </p:blipFill>
        <p:spPr>
          <a:xfrm>
            <a:off x="311597" y="3487743"/>
            <a:ext cx="3086750" cy="2257950"/>
          </a:xfrm>
          <a:prstGeom prst="rect">
            <a:avLst/>
          </a:prstGeom>
        </p:spPr>
      </p:pic>
      <p:sp>
        <p:nvSpPr>
          <p:cNvPr id="7" name="Rectangle 6"/>
          <p:cNvSpPr/>
          <p:nvPr/>
        </p:nvSpPr>
        <p:spPr>
          <a:xfrm>
            <a:off x="4483508" y="4637277"/>
            <a:ext cx="7020232" cy="757130"/>
          </a:xfrm>
          <a:prstGeom prst="rect">
            <a:avLst/>
          </a:prstGeom>
        </p:spPr>
        <p:txBody>
          <a:bodyPr vert="horz" lIns="91440" tIns="45720" rIns="91440" bIns="45720" rtlCol="0">
            <a:normAutofit/>
          </a:bodyPr>
          <a:lstStyle/>
          <a:p>
            <a:pPr algn="ctr">
              <a:lnSpc>
                <a:spcPct val="90000"/>
              </a:lnSpc>
              <a:spcBef>
                <a:spcPts val="1000"/>
              </a:spcBef>
              <a:buFont typeface="Arial" panose="020B0604020202020204" pitchFamily="34" charset="0"/>
              <a:buNone/>
            </a:pPr>
            <a:r>
              <a:rPr lang="en-US" sz="2400" dirty="0" smtClean="0"/>
              <a:t>“More </a:t>
            </a:r>
            <a:r>
              <a:rPr lang="en-US" sz="2400" dirty="0"/>
              <a:t>imported right wing Christian fundamentalism to </a:t>
            </a:r>
            <a:r>
              <a:rPr lang="en-US" sz="2400" dirty="0" err="1"/>
              <a:t>polarise</a:t>
            </a:r>
            <a:r>
              <a:rPr lang="en-US" sz="2400" dirty="0"/>
              <a:t> </a:t>
            </a:r>
            <a:r>
              <a:rPr lang="en-US" sz="2400" dirty="0" smtClean="0"/>
              <a:t>Singapore”</a:t>
            </a:r>
            <a:endParaRPr lang="en-US" sz="2400" dirty="0"/>
          </a:p>
        </p:txBody>
      </p:sp>
      <p:sp>
        <p:nvSpPr>
          <p:cNvPr id="14" name="Rectangle 13"/>
          <p:cNvSpPr/>
          <p:nvPr/>
        </p:nvSpPr>
        <p:spPr>
          <a:xfrm>
            <a:off x="4036877" y="2590020"/>
            <a:ext cx="7761833" cy="1421928"/>
          </a:xfrm>
          <a:prstGeom prst="rect">
            <a:avLst/>
          </a:prstGeom>
        </p:spPr>
        <p:txBody>
          <a:bodyPr vert="horz" lIns="91440" tIns="45720" rIns="91440" bIns="45720" rtlCol="0">
            <a:normAutofit/>
          </a:bodyPr>
          <a:lstStyle/>
          <a:p>
            <a:pPr algn="ctr">
              <a:lnSpc>
                <a:spcPct val="90000"/>
              </a:lnSpc>
              <a:spcBef>
                <a:spcPts val="1000"/>
              </a:spcBef>
              <a:buFont typeface="Arial" panose="020B0604020202020204" pitchFamily="34" charset="0"/>
              <a:buNone/>
            </a:pPr>
            <a:r>
              <a:rPr lang="en-US" sz="2400" dirty="0" smtClean="0"/>
              <a:t>“With the </a:t>
            </a:r>
            <a:r>
              <a:rPr lang="en-US" sz="2400" dirty="0"/>
              <a:t>outreach that these group can depend on, I </a:t>
            </a:r>
            <a:r>
              <a:rPr lang="en-US" sz="2400" dirty="0" smtClean="0"/>
              <a:t>guess </a:t>
            </a:r>
            <a:r>
              <a:rPr lang="en-US" sz="2400" dirty="0"/>
              <a:t>we on the other side should be more proactive in fighting for the defense of secularism in the public </a:t>
            </a:r>
            <a:r>
              <a:rPr lang="en-US" sz="2400" dirty="0" smtClean="0"/>
              <a:t>sphere”</a:t>
            </a:r>
            <a:endParaRPr lang="en-US" sz="2400" dirty="0"/>
          </a:p>
        </p:txBody>
      </p:sp>
      <p:sp>
        <p:nvSpPr>
          <p:cNvPr id="15" name="Rectangle 14"/>
          <p:cNvSpPr/>
          <p:nvPr/>
        </p:nvSpPr>
        <p:spPr>
          <a:xfrm>
            <a:off x="4277031" y="1101307"/>
            <a:ext cx="7433187" cy="1089529"/>
          </a:xfrm>
          <a:prstGeom prst="rect">
            <a:avLst/>
          </a:prstGeom>
        </p:spPr>
        <p:txBody>
          <a:bodyPr vert="horz" lIns="91440" tIns="45720" rIns="91440" bIns="45720" rtlCol="0">
            <a:normAutofit/>
          </a:bodyPr>
          <a:lstStyle/>
          <a:p>
            <a:pPr algn="ctr">
              <a:lnSpc>
                <a:spcPct val="90000"/>
              </a:lnSpc>
              <a:spcBef>
                <a:spcPts val="1000"/>
              </a:spcBef>
              <a:buFont typeface="Arial" panose="020B0604020202020204" pitchFamily="34" charset="0"/>
              <a:buNone/>
            </a:pPr>
            <a:r>
              <a:rPr lang="en-US" sz="2400" dirty="0" smtClean="0"/>
              <a:t>“"</a:t>
            </a:r>
            <a:r>
              <a:rPr lang="en-US" sz="2400" dirty="0"/>
              <a:t>Hardly any evidence for evolution," </a:t>
            </a:r>
            <a:r>
              <a:rPr lang="en-US" sz="2400" dirty="0" smtClean="0"/>
              <a:t>. </a:t>
            </a:r>
            <a:r>
              <a:rPr lang="en-US" sz="2400" b="1" u="sng" dirty="0" smtClean="0"/>
              <a:t>Another </a:t>
            </a:r>
            <a:r>
              <a:rPr lang="en-US" sz="2400" b="1" u="sng" dirty="0"/>
              <a:t>small proof towards the view that religion and science don't mix </a:t>
            </a:r>
            <a:r>
              <a:rPr lang="en-US" sz="2400" dirty="0" smtClean="0"/>
              <a:t>..”</a:t>
            </a:r>
            <a:endParaRPr lang="en-US" sz="2400" dirty="0"/>
          </a:p>
        </p:txBody>
      </p:sp>
    </p:spTree>
    <p:extLst>
      <p:ext uri="{BB962C8B-B14F-4D97-AF65-F5344CB8AC3E}">
        <p14:creationId xmlns:p14="http://schemas.microsoft.com/office/powerpoint/2010/main" val="433721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26141" y="0"/>
            <a:ext cx="10515600" cy="11717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t>Viewers Attitude – Attack</a:t>
            </a:r>
            <a:endParaRPr lang="en-GB" sz="2800" b="1" dirty="0"/>
          </a:p>
        </p:txBody>
      </p:sp>
      <p:sp>
        <p:nvSpPr>
          <p:cNvPr id="8" name="TextBox 7"/>
          <p:cNvSpPr txBox="1"/>
          <p:nvPr/>
        </p:nvSpPr>
        <p:spPr>
          <a:xfrm>
            <a:off x="950127" y="3118411"/>
            <a:ext cx="1969450" cy="369332"/>
          </a:xfrm>
          <a:prstGeom prst="rect">
            <a:avLst/>
          </a:prstGeom>
          <a:noFill/>
        </p:spPr>
        <p:txBody>
          <a:bodyPr wrap="none" rtlCol="0">
            <a:spAutoFit/>
          </a:bodyPr>
          <a:lstStyle/>
          <a:p>
            <a:r>
              <a:rPr lang="en-US" smtClean="0"/>
              <a:t>The church FB post</a:t>
            </a:r>
            <a:endParaRPr lang="en-US"/>
          </a:p>
        </p:txBody>
      </p:sp>
      <p:sp>
        <p:nvSpPr>
          <p:cNvPr id="9" name="TextBox 8"/>
          <p:cNvSpPr txBox="1"/>
          <p:nvPr/>
        </p:nvSpPr>
        <p:spPr>
          <a:xfrm>
            <a:off x="877319" y="5654375"/>
            <a:ext cx="2115066" cy="369332"/>
          </a:xfrm>
          <a:prstGeom prst="rect">
            <a:avLst/>
          </a:prstGeom>
          <a:noFill/>
        </p:spPr>
        <p:txBody>
          <a:bodyPr wrap="none" rtlCol="0">
            <a:spAutoFit/>
          </a:bodyPr>
          <a:lstStyle/>
          <a:p>
            <a:r>
              <a:rPr lang="en-US" dirty="0" smtClean="0"/>
              <a:t>Repost by a FB page </a:t>
            </a:r>
            <a:endParaRPr lang="en-US" dirty="0"/>
          </a:p>
        </p:txBody>
      </p:sp>
      <p:sp>
        <p:nvSpPr>
          <p:cNvPr id="7" name="Rectangle 6"/>
          <p:cNvSpPr/>
          <p:nvPr/>
        </p:nvSpPr>
        <p:spPr>
          <a:xfrm>
            <a:off x="4365521" y="1016406"/>
            <a:ext cx="7020232" cy="757130"/>
          </a:xfrm>
          <a:prstGeom prst="rect">
            <a:avLst/>
          </a:prstGeom>
        </p:spPr>
        <p:txBody>
          <a:bodyPr vert="horz" lIns="91440" tIns="45720" rIns="91440" bIns="45720" rtlCol="0">
            <a:normAutofit/>
          </a:bodyPr>
          <a:lstStyle/>
          <a:p>
            <a:pPr algn="ctr">
              <a:lnSpc>
                <a:spcPct val="90000"/>
              </a:lnSpc>
              <a:spcBef>
                <a:spcPts val="1000"/>
              </a:spcBef>
              <a:buFont typeface="Arial" panose="020B0604020202020204" pitchFamily="34" charset="0"/>
              <a:buNone/>
            </a:pPr>
            <a:r>
              <a:rPr lang="en-US" sz="2400" dirty="0" smtClean="0"/>
              <a:t>”</a:t>
            </a:r>
            <a:r>
              <a:rPr lang="en-US" sz="2400" smtClean="0"/>
              <a:t>Stunning ignorance”</a:t>
            </a:r>
            <a:endParaRPr lang="en-US" sz="2400" dirty="0"/>
          </a:p>
        </p:txBody>
      </p:sp>
      <p:pic>
        <p:nvPicPr>
          <p:cNvPr id="10" name="Picture 9"/>
          <p:cNvPicPr>
            <a:picLocks noChangeAspect="1"/>
          </p:cNvPicPr>
          <p:nvPr/>
        </p:nvPicPr>
        <p:blipFill>
          <a:blip r:embed="rId2"/>
          <a:stretch>
            <a:fillRect/>
          </a:stretch>
        </p:blipFill>
        <p:spPr>
          <a:xfrm>
            <a:off x="216309" y="934065"/>
            <a:ext cx="3135239" cy="2184346"/>
          </a:xfrm>
          <a:prstGeom prst="rect">
            <a:avLst/>
          </a:prstGeom>
        </p:spPr>
      </p:pic>
      <p:pic>
        <p:nvPicPr>
          <p:cNvPr id="13" name="Picture 12"/>
          <p:cNvPicPr>
            <a:picLocks noChangeAspect="1"/>
          </p:cNvPicPr>
          <p:nvPr/>
        </p:nvPicPr>
        <p:blipFill>
          <a:blip r:embed="rId3"/>
          <a:stretch>
            <a:fillRect/>
          </a:stretch>
        </p:blipFill>
        <p:spPr>
          <a:xfrm>
            <a:off x="313074" y="3400609"/>
            <a:ext cx="2872026" cy="2033841"/>
          </a:xfrm>
          <a:prstGeom prst="rect">
            <a:avLst/>
          </a:prstGeom>
        </p:spPr>
      </p:pic>
      <p:sp>
        <p:nvSpPr>
          <p:cNvPr id="2" name="Rectangle 1"/>
          <p:cNvSpPr/>
          <p:nvPr/>
        </p:nvSpPr>
        <p:spPr>
          <a:xfrm>
            <a:off x="4365519" y="3269367"/>
            <a:ext cx="7354531" cy="757130"/>
          </a:xfrm>
          <a:prstGeom prst="rect">
            <a:avLst/>
          </a:prstGeom>
        </p:spPr>
        <p:txBody>
          <a:bodyPr vert="horz" lIns="91440" tIns="45720" rIns="91440" bIns="45720" rtlCol="0">
            <a:normAutofit/>
          </a:bodyPr>
          <a:lstStyle/>
          <a:p>
            <a:pPr algn="ctr">
              <a:lnSpc>
                <a:spcPct val="90000"/>
              </a:lnSpc>
              <a:spcBef>
                <a:spcPts val="1000"/>
              </a:spcBef>
              <a:buFont typeface="Arial" panose="020B0604020202020204" pitchFamily="34" charset="0"/>
              <a:buNone/>
            </a:pPr>
            <a:r>
              <a:rPr lang="en-US" sz="2400" dirty="0" smtClean="0"/>
              <a:t>“Narrow-mindedness because </a:t>
            </a:r>
            <a:r>
              <a:rPr lang="en-US" sz="2400" dirty="0"/>
              <a:t>he </a:t>
            </a:r>
            <a:r>
              <a:rPr lang="en-US" sz="2400" dirty="0" smtClean="0"/>
              <a:t>needs </a:t>
            </a:r>
            <a:r>
              <a:rPr lang="en-US" sz="2400" dirty="0"/>
              <a:t>more converts for his </a:t>
            </a:r>
            <a:r>
              <a:rPr lang="en-US" sz="2400" dirty="0" smtClean="0"/>
              <a:t>megachurch”</a:t>
            </a:r>
            <a:endParaRPr lang="en-US" sz="2400" dirty="0"/>
          </a:p>
        </p:txBody>
      </p:sp>
      <p:sp>
        <p:nvSpPr>
          <p:cNvPr id="3" name="Rectangle 2"/>
          <p:cNvSpPr/>
          <p:nvPr/>
        </p:nvSpPr>
        <p:spPr>
          <a:xfrm>
            <a:off x="4365519" y="4677320"/>
            <a:ext cx="7354531" cy="1089529"/>
          </a:xfrm>
          <a:prstGeom prst="rect">
            <a:avLst/>
          </a:prstGeom>
        </p:spPr>
        <p:txBody>
          <a:bodyPr vert="horz" lIns="91440" tIns="45720" rIns="91440" bIns="45720" rtlCol="0">
            <a:normAutofit/>
          </a:bodyPr>
          <a:lstStyle/>
          <a:p>
            <a:pPr algn="ctr">
              <a:lnSpc>
                <a:spcPct val="90000"/>
              </a:lnSpc>
              <a:spcBef>
                <a:spcPts val="1000"/>
              </a:spcBef>
              <a:buFont typeface="Arial" panose="020B0604020202020204" pitchFamily="34" charset="0"/>
              <a:buNone/>
            </a:pPr>
            <a:r>
              <a:rPr lang="en-US" sz="2400" dirty="0" smtClean="0"/>
              <a:t>“Devolutionary </a:t>
            </a:r>
            <a:r>
              <a:rPr lang="en-US" sz="2400" dirty="0"/>
              <a:t>biologist and his ideas on creationism. Side note, anyone interested to hear what </a:t>
            </a:r>
            <a:r>
              <a:rPr lang="en-US" sz="2400" dirty="0" smtClean="0"/>
              <a:t>he has </a:t>
            </a:r>
            <a:r>
              <a:rPr lang="en-US" sz="2400" dirty="0"/>
              <a:t>to say</a:t>
            </a:r>
            <a:r>
              <a:rPr lang="en-US" sz="2400" dirty="0" smtClean="0"/>
              <a:t>...?”</a:t>
            </a:r>
            <a:endParaRPr lang="en-US" sz="2400" dirty="0"/>
          </a:p>
        </p:txBody>
      </p:sp>
      <p:sp>
        <p:nvSpPr>
          <p:cNvPr id="16" name="Rectangle 15"/>
          <p:cNvSpPr/>
          <p:nvPr/>
        </p:nvSpPr>
        <p:spPr>
          <a:xfrm>
            <a:off x="4365521" y="2123898"/>
            <a:ext cx="7020232" cy="757130"/>
          </a:xfrm>
          <a:prstGeom prst="rect">
            <a:avLst/>
          </a:prstGeom>
        </p:spPr>
        <p:txBody>
          <a:bodyPr vert="horz" lIns="91440" tIns="45720" rIns="91440" bIns="45720" rtlCol="0">
            <a:normAutofit/>
          </a:bodyPr>
          <a:lstStyle/>
          <a:p>
            <a:pPr algn="ctr">
              <a:lnSpc>
                <a:spcPct val="90000"/>
              </a:lnSpc>
              <a:spcBef>
                <a:spcPts val="1000"/>
              </a:spcBef>
              <a:buFont typeface="Arial" panose="020B0604020202020204" pitchFamily="34" charset="0"/>
              <a:buNone/>
            </a:pPr>
            <a:r>
              <a:rPr lang="en-US" sz="2400" dirty="0" smtClean="0"/>
              <a:t>“Idiocy has come to Singapore”</a:t>
            </a:r>
            <a:endParaRPr lang="en-US" sz="2400" dirty="0"/>
          </a:p>
        </p:txBody>
      </p:sp>
    </p:spTree>
    <p:extLst>
      <p:ext uri="{BB962C8B-B14F-4D97-AF65-F5344CB8AC3E}">
        <p14:creationId xmlns:p14="http://schemas.microsoft.com/office/powerpoint/2010/main" val="6469351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26141" y="0"/>
            <a:ext cx="10515600" cy="11717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t>Viewers Attitude – Supportive</a:t>
            </a:r>
            <a:endParaRPr lang="en-GB" sz="2800" b="1" dirty="0"/>
          </a:p>
        </p:txBody>
      </p:sp>
      <p:sp>
        <p:nvSpPr>
          <p:cNvPr id="8" name="TextBox 7"/>
          <p:cNvSpPr txBox="1"/>
          <p:nvPr/>
        </p:nvSpPr>
        <p:spPr>
          <a:xfrm>
            <a:off x="950127" y="3118411"/>
            <a:ext cx="1969450" cy="369332"/>
          </a:xfrm>
          <a:prstGeom prst="rect">
            <a:avLst/>
          </a:prstGeom>
          <a:noFill/>
        </p:spPr>
        <p:txBody>
          <a:bodyPr wrap="none" rtlCol="0">
            <a:spAutoFit/>
          </a:bodyPr>
          <a:lstStyle/>
          <a:p>
            <a:r>
              <a:rPr lang="en-US" smtClean="0"/>
              <a:t>The church FB post</a:t>
            </a:r>
            <a:endParaRPr lang="en-US"/>
          </a:p>
        </p:txBody>
      </p:sp>
      <p:sp>
        <p:nvSpPr>
          <p:cNvPr id="9" name="TextBox 8"/>
          <p:cNvSpPr txBox="1"/>
          <p:nvPr/>
        </p:nvSpPr>
        <p:spPr>
          <a:xfrm>
            <a:off x="877319" y="5654375"/>
            <a:ext cx="2115066" cy="369332"/>
          </a:xfrm>
          <a:prstGeom prst="rect">
            <a:avLst/>
          </a:prstGeom>
          <a:noFill/>
        </p:spPr>
        <p:txBody>
          <a:bodyPr wrap="none" rtlCol="0">
            <a:spAutoFit/>
          </a:bodyPr>
          <a:lstStyle/>
          <a:p>
            <a:r>
              <a:rPr lang="en-US" dirty="0" smtClean="0"/>
              <a:t>Repost by a FB page </a:t>
            </a:r>
            <a:endParaRPr lang="en-US" dirty="0"/>
          </a:p>
        </p:txBody>
      </p:sp>
      <p:pic>
        <p:nvPicPr>
          <p:cNvPr id="11" name="Picture 10"/>
          <p:cNvPicPr>
            <a:picLocks noChangeAspect="1"/>
          </p:cNvPicPr>
          <p:nvPr/>
        </p:nvPicPr>
        <p:blipFill>
          <a:blip r:embed="rId2"/>
          <a:stretch>
            <a:fillRect/>
          </a:stretch>
        </p:blipFill>
        <p:spPr>
          <a:xfrm>
            <a:off x="353962" y="905962"/>
            <a:ext cx="3060990" cy="2271578"/>
          </a:xfrm>
          <a:prstGeom prst="rect">
            <a:avLst/>
          </a:prstGeom>
        </p:spPr>
      </p:pic>
      <p:pic>
        <p:nvPicPr>
          <p:cNvPr id="12" name="Picture 11"/>
          <p:cNvPicPr>
            <a:picLocks noChangeAspect="1"/>
          </p:cNvPicPr>
          <p:nvPr/>
        </p:nvPicPr>
        <p:blipFill>
          <a:blip r:embed="rId3"/>
          <a:stretch>
            <a:fillRect/>
          </a:stretch>
        </p:blipFill>
        <p:spPr>
          <a:xfrm>
            <a:off x="454752" y="3647932"/>
            <a:ext cx="2960200" cy="1887530"/>
          </a:xfrm>
          <a:prstGeom prst="rect">
            <a:avLst/>
          </a:prstGeom>
        </p:spPr>
      </p:pic>
      <p:sp>
        <p:nvSpPr>
          <p:cNvPr id="5" name="Rectangle 4"/>
          <p:cNvSpPr/>
          <p:nvPr/>
        </p:nvSpPr>
        <p:spPr>
          <a:xfrm>
            <a:off x="4247535" y="905962"/>
            <a:ext cx="7511846" cy="4081117"/>
          </a:xfrm>
          <a:prstGeom prst="rect">
            <a:avLst/>
          </a:prstGeom>
        </p:spPr>
        <p:txBody>
          <a:bodyPr vert="horz" lIns="91440" tIns="45720" rIns="91440" bIns="45720" rtlCol="0">
            <a:normAutofit/>
          </a:bodyPr>
          <a:lstStyle/>
          <a:p>
            <a:pPr algn="ctr">
              <a:lnSpc>
                <a:spcPct val="90000"/>
              </a:lnSpc>
              <a:spcBef>
                <a:spcPts val="1000"/>
              </a:spcBef>
              <a:buFont typeface="Arial" panose="020B0604020202020204" pitchFamily="34" charset="0"/>
              <a:buNone/>
            </a:pPr>
            <a:r>
              <a:rPr lang="en-US" sz="2400" dirty="0" smtClean="0"/>
              <a:t>“It's good that there's an opportunity for the predominantly young congregation of [the church] to learn the arguments for Creationism. This will help them </a:t>
            </a:r>
            <a:r>
              <a:rPr lang="en-US" sz="2400" b="1" u="sng" dirty="0" smtClean="0"/>
              <a:t>debunk evolution, which is merely a theory disguised as scientific truth</a:t>
            </a:r>
            <a:r>
              <a:rPr lang="en-US" sz="2400" dirty="0" smtClean="0"/>
              <a:t>. If a theory could be taught in schools because it seems plausible, then Creationism should also be taught given the many plausible arguments for it. Teaching it does not necessarily mean promoting any specific religious faith. Creationism only posits the existence of a Creator.”</a:t>
            </a:r>
            <a:endParaRPr lang="en-US" sz="2400" dirty="0"/>
          </a:p>
        </p:txBody>
      </p:sp>
      <p:sp>
        <p:nvSpPr>
          <p:cNvPr id="6" name="Rectangle 5"/>
          <p:cNvSpPr/>
          <p:nvPr/>
        </p:nvSpPr>
        <p:spPr>
          <a:xfrm>
            <a:off x="5166591" y="5523835"/>
            <a:ext cx="5673734" cy="424732"/>
          </a:xfrm>
          <a:prstGeom prst="rect">
            <a:avLst/>
          </a:prstGeom>
        </p:spPr>
        <p:txBody>
          <a:bodyPr vert="horz" lIns="91440" tIns="45720" rIns="91440" bIns="45720" rtlCol="0">
            <a:normAutofit fontScale="92500"/>
          </a:bodyPr>
          <a:lstStyle/>
          <a:p>
            <a:pPr algn="ctr">
              <a:lnSpc>
                <a:spcPct val="90000"/>
              </a:lnSpc>
              <a:spcBef>
                <a:spcPts val="1000"/>
              </a:spcBef>
              <a:buFont typeface="Arial" panose="020B0604020202020204" pitchFamily="34" charset="0"/>
              <a:buNone/>
            </a:pPr>
            <a:r>
              <a:rPr lang="en-US" sz="2400" smtClean="0"/>
              <a:t>“Agreed</a:t>
            </a:r>
            <a:r>
              <a:rPr lang="en-US" sz="2400" dirty="0"/>
              <a:t>, evolution is not </a:t>
            </a:r>
            <a:r>
              <a:rPr lang="en-US" sz="2400"/>
              <a:t>proven </a:t>
            </a:r>
            <a:r>
              <a:rPr lang="en-US" sz="2400" smtClean="0"/>
              <a:t>scientifically”</a:t>
            </a:r>
            <a:endParaRPr lang="en-US" sz="2400" dirty="0"/>
          </a:p>
        </p:txBody>
      </p:sp>
    </p:spTree>
    <p:extLst>
      <p:ext uri="{BB962C8B-B14F-4D97-AF65-F5344CB8AC3E}">
        <p14:creationId xmlns:p14="http://schemas.microsoft.com/office/powerpoint/2010/main" val="10669689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9441" y="1171704"/>
            <a:ext cx="10515600" cy="4351338"/>
          </a:xfrm>
        </p:spPr>
        <p:txBody>
          <a:bodyPr/>
          <a:lstStyle/>
          <a:p>
            <a:r>
              <a:rPr lang="en-US" dirty="0" smtClean="0"/>
              <a:t>We need more dialogue between science and faith(Christianity)</a:t>
            </a:r>
          </a:p>
          <a:p>
            <a:r>
              <a:rPr lang="en-US" dirty="0" smtClean="0"/>
              <a:t>A need to create awareness that science and faith are not incompatible</a:t>
            </a:r>
          </a:p>
          <a:p>
            <a:r>
              <a:rPr lang="en-US" dirty="0" smtClean="0"/>
              <a:t>Christians should embrace science and use it as a tool to be a witness for Jesus Christ</a:t>
            </a:r>
            <a:endParaRPr lang="en-US" dirty="0"/>
          </a:p>
        </p:txBody>
      </p:sp>
      <p:sp>
        <p:nvSpPr>
          <p:cNvPr id="4" name="Title 1"/>
          <p:cNvSpPr txBox="1">
            <a:spLocks/>
          </p:cNvSpPr>
          <p:nvPr/>
        </p:nvSpPr>
        <p:spPr>
          <a:xfrm>
            <a:off x="226141" y="0"/>
            <a:ext cx="10515600" cy="11717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t>Conclusion</a:t>
            </a:r>
            <a:endParaRPr lang="en-GB" sz="2800" b="1" dirty="0"/>
          </a:p>
        </p:txBody>
      </p:sp>
      <p:sp>
        <p:nvSpPr>
          <p:cNvPr id="5" name="TextBox 4"/>
          <p:cNvSpPr txBox="1"/>
          <p:nvPr/>
        </p:nvSpPr>
        <p:spPr>
          <a:xfrm>
            <a:off x="1322118" y="5494417"/>
            <a:ext cx="8930246" cy="1200329"/>
          </a:xfrm>
          <a:prstGeom prst="rect">
            <a:avLst/>
          </a:prstGeom>
          <a:noFill/>
        </p:spPr>
        <p:txBody>
          <a:bodyPr wrap="square" rtlCol="0">
            <a:spAutoFit/>
          </a:bodyPr>
          <a:lstStyle/>
          <a:p>
            <a:pPr algn="ctr"/>
            <a:r>
              <a:rPr lang="en-US" sz="2400" dirty="0" smtClean="0"/>
              <a:t>The love of Christ, not science, leads us to the salvation of God; </a:t>
            </a:r>
          </a:p>
          <a:p>
            <a:pPr algn="ctr"/>
            <a:r>
              <a:rPr lang="en-US" sz="2400" dirty="0" smtClean="0"/>
              <a:t>But let us be careful not to push people away from God by our misinterpretation of God’s creation.</a:t>
            </a:r>
            <a:endParaRPr lang="en-US" sz="2400" dirty="0"/>
          </a:p>
        </p:txBody>
      </p:sp>
      <p:sp>
        <p:nvSpPr>
          <p:cNvPr id="6" name="Rectangle 5"/>
          <p:cNvSpPr/>
          <p:nvPr/>
        </p:nvSpPr>
        <p:spPr>
          <a:xfrm>
            <a:off x="2525485" y="3561633"/>
            <a:ext cx="7133111" cy="1200329"/>
          </a:xfrm>
          <a:prstGeom prst="rect">
            <a:avLst/>
          </a:prstGeom>
          <a:noFill/>
          <a:ln>
            <a:solidFill>
              <a:schemeClr val="tx1"/>
            </a:solidFill>
          </a:ln>
        </p:spPr>
        <p:txBody>
          <a:bodyPr wrap="square" rtlCol="0">
            <a:spAutoFit/>
          </a:bodyPr>
          <a:lstStyle/>
          <a:p>
            <a:pPr algn="ctr"/>
            <a:r>
              <a:rPr lang="en-US" sz="2400" dirty="0"/>
              <a:t>The fear of the Lord is the beginning of wisdom,</a:t>
            </a:r>
            <a:br>
              <a:rPr lang="en-US" sz="2400" dirty="0"/>
            </a:br>
            <a:r>
              <a:rPr lang="en-US" sz="2400" dirty="0"/>
              <a:t>    and knowledge of the Holy One is understanding</a:t>
            </a:r>
            <a:r>
              <a:rPr lang="en-US" sz="2400" smtClean="0"/>
              <a:t>. </a:t>
            </a:r>
          </a:p>
          <a:p>
            <a:pPr algn="ctr"/>
            <a:r>
              <a:rPr lang="en-US" sz="2400" dirty="0" smtClean="0"/>
              <a:t>Proverbs 9:10</a:t>
            </a:r>
            <a:endParaRPr lang="en-US" sz="2400" dirty="0"/>
          </a:p>
        </p:txBody>
      </p:sp>
    </p:spTree>
    <p:extLst>
      <p:ext uri="{BB962C8B-B14F-4D97-AF65-F5344CB8AC3E}">
        <p14:creationId xmlns:p14="http://schemas.microsoft.com/office/powerpoint/2010/main" val="70742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law pei w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4871" y="1575932"/>
            <a:ext cx="2005466" cy="20054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benjamin ho tze ern"/>
          <p:cNvPicPr>
            <a:picLocks noChangeAspect="1" noChangeArrowheads="1"/>
          </p:cNvPicPr>
          <p:nvPr/>
        </p:nvPicPr>
        <p:blipFill rotWithShape="1">
          <a:blip r:embed="rId3">
            <a:extLst>
              <a:ext uri="{28A0092B-C50C-407E-A947-70E740481C1C}">
                <a14:useLocalDpi xmlns:a14="http://schemas.microsoft.com/office/drawing/2010/main" val="0"/>
              </a:ext>
            </a:extLst>
          </a:blip>
          <a:srcRect l="16583" t="5407" r="11375" b="20785"/>
          <a:stretch/>
        </p:blipFill>
        <p:spPr bwMode="auto">
          <a:xfrm>
            <a:off x="8406963" y="1321933"/>
            <a:ext cx="1773171" cy="23356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37846" y="3657600"/>
            <a:ext cx="5019516" cy="923330"/>
          </a:xfrm>
          <a:prstGeom prst="rect">
            <a:avLst/>
          </a:prstGeom>
          <a:noFill/>
        </p:spPr>
        <p:txBody>
          <a:bodyPr wrap="none" rtlCol="0">
            <a:spAutoFit/>
          </a:bodyPr>
          <a:lstStyle/>
          <a:p>
            <a:pPr algn="ctr"/>
            <a:r>
              <a:rPr lang="en-US" b="1" dirty="0" smtClean="0"/>
              <a:t>Pei Wen Law</a:t>
            </a:r>
          </a:p>
          <a:p>
            <a:pPr algn="ctr"/>
            <a:r>
              <a:rPr lang="en-US" dirty="0" err="1" smtClean="0"/>
              <a:t>MRes</a:t>
            </a:r>
            <a:r>
              <a:rPr lang="en-US" dirty="0"/>
              <a:t> </a:t>
            </a:r>
            <a:r>
              <a:rPr lang="en-US" dirty="0" smtClean="0"/>
              <a:t>candidate in Educational and Social Research,</a:t>
            </a:r>
          </a:p>
          <a:p>
            <a:pPr algn="ctr"/>
            <a:r>
              <a:rPr lang="en-US" dirty="0" smtClean="0"/>
              <a:t>Institute of Education, UOL</a:t>
            </a:r>
            <a:endParaRPr lang="en-GB" dirty="0"/>
          </a:p>
        </p:txBody>
      </p:sp>
      <p:sp>
        <p:nvSpPr>
          <p:cNvPr id="7" name="TextBox 6"/>
          <p:cNvSpPr txBox="1"/>
          <p:nvPr/>
        </p:nvSpPr>
        <p:spPr>
          <a:xfrm>
            <a:off x="6805839" y="3746500"/>
            <a:ext cx="4720780" cy="1477328"/>
          </a:xfrm>
          <a:prstGeom prst="rect">
            <a:avLst/>
          </a:prstGeom>
          <a:noFill/>
        </p:spPr>
        <p:txBody>
          <a:bodyPr wrap="none" rtlCol="0">
            <a:spAutoFit/>
          </a:bodyPr>
          <a:lstStyle/>
          <a:p>
            <a:pPr algn="ctr"/>
            <a:r>
              <a:rPr lang="en-US" b="1" dirty="0" smtClean="0"/>
              <a:t>Benjamin T.E. Ho</a:t>
            </a:r>
          </a:p>
          <a:p>
            <a:pPr algn="ctr"/>
            <a:r>
              <a:rPr lang="en-US" dirty="0" smtClean="0"/>
              <a:t>PhD candidate in International Relations,</a:t>
            </a:r>
          </a:p>
          <a:p>
            <a:pPr algn="ctr"/>
            <a:r>
              <a:rPr lang="en-US" dirty="0" smtClean="0"/>
              <a:t>London School of Economic and Political Science</a:t>
            </a:r>
          </a:p>
          <a:p>
            <a:pPr algn="ctr"/>
            <a:endParaRPr lang="en-US" dirty="0" smtClean="0"/>
          </a:p>
          <a:p>
            <a:pPr algn="ctr"/>
            <a:r>
              <a:rPr lang="en-US" dirty="0" smtClean="0"/>
              <a:t>OCCA Doctoral Fellow (2015-16)</a:t>
            </a:r>
            <a:endParaRPr lang="en-GB" dirty="0"/>
          </a:p>
        </p:txBody>
      </p:sp>
      <p:sp>
        <p:nvSpPr>
          <p:cNvPr id="8" name="Title 1"/>
          <p:cNvSpPr txBox="1">
            <a:spLocks/>
          </p:cNvSpPr>
          <p:nvPr/>
        </p:nvSpPr>
        <p:spPr>
          <a:xfrm>
            <a:off x="226141" y="0"/>
            <a:ext cx="10515600" cy="11717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t>Acknowledgement</a:t>
            </a:r>
            <a:endParaRPr lang="en-GB" sz="2800" b="1" dirty="0"/>
          </a:p>
        </p:txBody>
      </p:sp>
    </p:spTree>
    <p:extLst>
      <p:ext uri="{BB962C8B-B14F-4D97-AF65-F5344CB8AC3E}">
        <p14:creationId xmlns:p14="http://schemas.microsoft.com/office/powerpoint/2010/main" val="20585761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859</TotalTime>
  <Words>1009</Words>
  <Application>Microsoft Macintosh PowerPoint</Application>
  <PresentationFormat>Widescreen</PresentationFormat>
  <Paragraphs>112</Paragraphs>
  <Slides>15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Calibri</vt:lpstr>
      <vt:lpstr>Calibri Light</vt:lpstr>
      <vt:lpstr>Gungsuh</vt:lpstr>
      <vt:lpstr>Arial</vt:lpstr>
      <vt:lpstr>Office Theme</vt:lpstr>
      <vt:lpstr>Christianity and/or Science:  A Singaporean perspective</vt:lpstr>
      <vt:lpstr>Introduction - Singapore</vt:lpstr>
      <vt:lpstr>PowerPoint Presentation</vt:lpstr>
      <vt:lpstr>PowerPoint Presentation</vt:lpstr>
      <vt:lpstr>PowerPoint Presentation</vt:lpstr>
      <vt:lpstr>PowerPoint Presentation</vt:lpstr>
      <vt:lpstr>PowerPoint Presentation</vt:lpstr>
      <vt:lpstr>Viewers attitude towards the trailer shared on the church FB page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Imperial College London</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Pang, Kuin</dc:creator>
  <cp:lastModifiedBy>Zach Pang</cp:lastModifiedBy>
  <cp:revision>64</cp:revision>
  <dcterms:created xsi:type="dcterms:W3CDTF">2017-02-09T14:46:54Z</dcterms:created>
  <dcterms:modified xsi:type="dcterms:W3CDTF">2017-02-11T02:24:21Z</dcterms:modified>
</cp:coreProperties>
</file>